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7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9"/>
  </p:notesMasterIdLst>
  <p:sldIdLst>
    <p:sldId id="296" r:id="rId2"/>
    <p:sldId id="275" r:id="rId3"/>
    <p:sldId id="274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2" r:id="rId20"/>
    <p:sldId id="291" r:id="rId21"/>
    <p:sldId id="295" r:id="rId22"/>
    <p:sldId id="293" r:id="rId23"/>
    <p:sldId id="294" r:id="rId24"/>
    <p:sldId id="297" r:id="rId25"/>
    <p:sldId id="298" r:id="rId26"/>
    <p:sldId id="299" r:id="rId27"/>
    <p:sldId id="300" r:id="rId28"/>
    <p:sldId id="301" r:id="rId29"/>
    <p:sldId id="302" r:id="rId30"/>
    <p:sldId id="303" r:id="rId31"/>
    <p:sldId id="304" r:id="rId32"/>
    <p:sldId id="305" r:id="rId33"/>
    <p:sldId id="306" r:id="rId34"/>
    <p:sldId id="307" r:id="rId35"/>
    <p:sldId id="308" r:id="rId36"/>
    <p:sldId id="309" r:id="rId37"/>
    <p:sldId id="310" r:id="rId38"/>
    <p:sldId id="311" r:id="rId39"/>
    <p:sldId id="312" r:id="rId40"/>
    <p:sldId id="313" r:id="rId41"/>
    <p:sldId id="314" r:id="rId42"/>
    <p:sldId id="315" r:id="rId43"/>
    <p:sldId id="316" r:id="rId44"/>
    <p:sldId id="317" r:id="rId45"/>
    <p:sldId id="318" r:id="rId46"/>
    <p:sldId id="319" r:id="rId47"/>
    <p:sldId id="320" r:id="rId48"/>
    <p:sldId id="321" r:id="rId49"/>
    <p:sldId id="322" r:id="rId50"/>
    <p:sldId id="323" r:id="rId51"/>
    <p:sldId id="324" r:id="rId52"/>
    <p:sldId id="325" r:id="rId53"/>
    <p:sldId id="326" r:id="rId54"/>
    <p:sldId id="327" r:id="rId55"/>
    <p:sldId id="328" r:id="rId56"/>
    <p:sldId id="329" r:id="rId57"/>
    <p:sldId id="330" r:id="rId58"/>
    <p:sldId id="331" r:id="rId59"/>
    <p:sldId id="332" r:id="rId60"/>
    <p:sldId id="333" r:id="rId61"/>
    <p:sldId id="334" r:id="rId62"/>
    <p:sldId id="335" r:id="rId63"/>
    <p:sldId id="336" r:id="rId64"/>
    <p:sldId id="337" r:id="rId65"/>
    <p:sldId id="338" r:id="rId66"/>
    <p:sldId id="339" r:id="rId67"/>
    <p:sldId id="340" r:id="rId68"/>
    <p:sldId id="341" r:id="rId69"/>
    <p:sldId id="342" r:id="rId70"/>
    <p:sldId id="343" r:id="rId71"/>
    <p:sldId id="344" r:id="rId72"/>
    <p:sldId id="345" r:id="rId73"/>
    <p:sldId id="346" r:id="rId74"/>
    <p:sldId id="347" r:id="rId75"/>
    <p:sldId id="348" r:id="rId76"/>
    <p:sldId id="349" r:id="rId77"/>
    <p:sldId id="350" r:id="rId7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22" d="100"/>
          <a:sy n="122" d="100"/>
        </p:scale>
        <p:origin x="-123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5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6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8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9.emf"/></Relationships>
</file>

<file path=ppt/drawings/_rels/vmlDrawing7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9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10.emf"/></Relationships>
</file>

<file path=ppt/drawings/_rels/vmlDrawing7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11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1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58133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D7A8C-1BA4-410D-B1FC-A590C9D4EE12}" type="datetimeFigureOut">
              <a:rPr lang="en-US" smtClean="0"/>
              <a:pPr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oleObject" Target="../embeddings/oleObject11.bin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oleObject" Target="../embeddings/oleObject14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oleObject" Target="../embeddings/oleObject15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oleObject" Target="../embeddings/oleObject16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oleObject" Target="../embeddings/oleObject17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oleObject" Target="../embeddings/oleObject18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oleObject" Target="../embeddings/oleObject2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oleObject" Target="../embeddings/oleObject23.bin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oleObject" Target="../embeddings/oleObject24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oleObject" Target="../embeddings/oleObject25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oleObject" Target="../embeddings/oleObject27.bin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oleObject" Target="../embeddings/oleObject28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oleObject" Target="../embeddings/oleObject29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oleObject" Target="../embeddings/oleObject30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5" Type="http://schemas.openxmlformats.org/officeDocument/2006/relationships/oleObject" Target="../embeddings/oleObject32.bin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4" Type="http://schemas.openxmlformats.org/officeDocument/2006/relationships/oleObject" Target="../embeddings/oleObject33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oleObject" Target="../embeddings/oleObject3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5" Type="http://schemas.openxmlformats.org/officeDocument/2006/relationships/oleObject" Target="../embeddings/oleObject36.bin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oleObject" Target="../embeddings/oleObject37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oleObject" Target="../embeddings/oleObject38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oleObject" Target="../embeddings/oleObject39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oleObject" Target="../embeddings/oleObject40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4" Type="http://schemas.openxmlformats.org/officeDocument/2006/relationships/oleObject" Target="../embeddings/oleObject41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oleObject" Target="../embeddings/oleObject42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4" Type="http://schemas.openxmlformats.org/officeDocument/2006/relationships/oleObject" Target="../embeddings/oleObject43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oleObject" Target="../embeddings/oleObject44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4" Type="http://schemas.openxmlformats.org/officeDocument/2006/relationships/oleObject" Target="../embeddings/oleObject45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4" Type="http://schemas.openxmlformats.org/officeDocument/2006/relationships/oleObject" Target="../embeddings/oleObject46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oleObject" Target="../embeddings/oleObject47.bin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4" Type="http://schemas.openxmlformats.org/officeDocument/2006/relationships/oleObject" Target="../embeddings/oleObject48.bin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oleObject" Target="../embeddings/oleObject49.bin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oleObject" Target="../embeddings/oleObject50.bin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oleObject" Target="../embeddings/oleObject51.bin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4" Type="http://schemas.openxmlformats.org/officeDocument/2006/relationships/oleObject" Target="../embeddings/oleObject52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4" Type="http://schemas.openxmlformats.org/officeDocument/2006/relationships/oleObject" Target="../embeddings/oleObject53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4" Type="http://schemas.openxmlformats.org/officeDocument/2006/relationships/oleObject" Target="../embeddings/oleObject54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oleObject" Target="../embeddings/oleObject55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5.bin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oleObject" Target="../embeddings/oleObject56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4" Type="http://schemas.openxmlformats.org/officeDocument/2006/relationships/oleObject" Target="../embeddings/oleObject57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oleObject" Target="../embeddings/oleObject58.bin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oleObject" Target="../embeddings/oleObject59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4" Type="http://schemas.openxmlformats.org/officeDocument/2006/relationships/oleObject" Target="../embeddings/oleObject60.bin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4" Type="http://schemas.openxmlformats.org/officeDocument/2006/relationships/oleObject" Target="../embeddings/oleObject61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5" Type="http://schemas.openxmlformats.org/officeDocument/2006/relationships/oleObject" Target="../embeddings/oleObject62.bin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4" Type="http://schemas.openxmlformats.org/officeDocument/2006/relationships/oleObject" Target="../embeddings/oleObject63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4" Type="http://schemas.openxmlformats.org/officeDocument/2006/relationships/oleObject" Target="../embeddings/oleObject64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4" Type="http://schemas.openxmlformats.org/officeDocument/2006/relationships/oleObject" Target="../embeddings/oleObject6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0.vml"/><Relationship Id="rId4" Type="http://schemas.openxmlformats.org/officeDocument/2006/relationships/oleObject" Target="../embeddings/oleObject66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4" Type="http://schemas.openxmlformats.org/officeDocument/2006/relationships/oleObject" Target="../embeddings/oleObject67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4" Type="http://schemas.openxmlformats.org/officeDocument/2006/relationships/oleObject" Target="../embeddings/oleObject68.bin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4" Type="http://schemas.openxmlformats.org/officeDocument/2006/relationships/oleObject" Target="../embeddings/oleObject69.bin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4" Type="http://schemas.openxmlformats.org/officeDocument/2006/relationships/oleObject" Target="../embeddings/oleObject70.bin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4" Type="http://schemas.openxmlformats.org/officeDocument/2006/relationships/oleObject" Target="../embeddings/oleObject71.bin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4" Type="http://schemas.openxmlformats.org/officeDocument/2006/relationships/oleObject" Target="../embeddings/oleObject72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5" Type="http://schemas.openxmlformats.org/officeDocument/2006/relationships/oleObject" Target="../embeddings/oleObject74.bin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4" Type="http://schemas.openxmlformats.org/officeDocument/2006/relationships/oleObject" Target="../embeddings/oleObject75.bin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5" Type="http://schemas.openxmlformats.org/officeDocument/2006/relationships/oleObject" Target="../embeddings/oleObject77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5" Type="http://schemas.openxmlformats.org/officeDocument/2006/relationships/oleObject" Target="../embeddings/oleObject79.bin"/><Relationship Id="rId4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1.vml"/><Relationship Id="rId5" Type="http://schemas.openxmlformats.org/officeDocument/2006/relationships/oleObject" Target="../embeddings/oleObject81.bin"/><Relationship Id="rId4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4" Type="http://schemas.openxmlformats.org/officeDocument/2006/relationships/oleObject" Target="../embeddings/oleObject82.bin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4" Type="http://schemas.openxmlformats.org/officeDocument/2006/relationships/oleObject" Target="../embeddings/oleObject83.bin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4.vml"/><Relationship Id="rId5" Type="http://schemas.openxmlformats.org/officeDocument/2006/relationships/oleObject" Target="../embeddings/oleObject85.bin"/><Relationship Id="rId4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5.vml"/><Relationship Id="rId5" Type="http://schemas.openxmlformats.org/officeDocument/2006/relationships/oleObject" Target="../embeddings/oleObject87.bin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6.vml"/><Relationship Id="rId4" Type="http://schemas.openxmlformats.org/officeDocument/2006/relationships/oleObject" Target="../embeddings/oleObject88.bin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7.vml"/><Relationship Id="rId5" Type="http://schemas.openxmlformats.org/officeDocument/2006/relationships/oleObject" Target="../embeddings/oleObject90.bin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Cyber-Physical Systems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Chapter 6: Dynamical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Comic Sans MS" pitchFamily="66" charset="0"/>
              <a:ea typeface="+mj-ea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p:oleObj spid="_x0000_s52226" name="Acrobat Document" r:id="rId4" imgW="4790808" imgH="6162472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4267200" y="2057400"/>
          <a:ext cx="4724400" cy="5051206"/>
        </p:xfrm>
        <a:graphic>
          <a:graphicData uri="http://schemas.openxmlformats.org/presentationml/2006/ole">
            <p:oleObj spid="_x0000_s1026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Executions of Car: Example 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87572" y="1752600"/>
            <a:ext cx="8980227" cy="43894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Suppose initial position is 0, initial velocity is 0, and force is constant F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. Then, to get executions, we need to solve: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(0) = 0;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(0) = 0</a:t>
            </a:r>
            <a:endParaRPr lang="en-US" sz="2000" baseline="-25000" dirty="0" smtClean="0">
              <a:latin typeface="Comic Sans MS" pitchFamily="66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d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d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(F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– k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(t)) / m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Compute the solution using MATLAB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Mass m = 1000kg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Coefficient of friction k =50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Force F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= 500 Newton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Velocity converges to 10 m/s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28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131597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Definition: Continuous-Time Component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167185" y="1066800"/>
            <a:ext cx="8976815" cy="50752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Set I of real-valued input variables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 Type is either real or interval of real, real[L, U]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Set O of real-valued output variables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Set S of real-valued state variables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Initialization </a:t>
            </a:r>
            <a:r>
              <a:rPr lang="en-US" sz="2000" dirty="0" err="1" smtClean="0">
                <a:latin typeface="Comic Sans MS" pitchFamily="66" charset="0"/>
              </a:rPr>
              <a:t>Init</a:t>
            </a:r>
            <a:r>
              <a:rPr lang="en-US" sz="2000" dirty="0" smtClean="0">
                <a:latin typeface="Comic Sans MS" pitchFamily="66" charset="0"/>
              </a:rPr>
              <a:t> specifying set [</a:t>
            </a:r>
            <a:r>
              <a:rPr lang="en-US" sz="2000" dirty="0" err="1" smtClean="0">
                <a:latin typeface="Comic Sans MS" pitchFamily="66" charset="0"/>
              </a:rPr>
              <a:t>Init</a:t>
            </a:r>
            <a:r>
              <a:rPr lang="en-US" sz="2000" dirty="0" smtClean="0">
                <a:latin typeface="Comic Sans MS" pitchFamily="66" charset="0"/>
              </a:rPr>
              <a:t>] of initial states</a:t>
            </a:r>
          </a:p>
          <a:p>
            <a:pPr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each output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y, a real-valued expression h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over I U 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each state variable x, a real-valued expression f</a:t>
            </a:r>
            <a:r>
              <a:rPr lang="en-US" sz="20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 over I U 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Given an input-signal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(t) : real</a:t>
            </a:r>
            <a:r>
              <a:rPr lang="en-US" sz="2000" baseline="-25000" dirty="0" smtClean="0">
                <a:latin typeface="Comic Sans MS" pitchFamily="66" charset="0"/>
              </a:rPr>
              <a:t>&gt;=0</a:t>
            </a:r>
            <a:r>
              <a:rPr lang="en-US" sz="2000" dirty="0" smtClean="0">
                <a:latin typeface="Comic Sans MS" pitchFamily="66" charset="0"/>
              </a:rPr>
              <a:t> -&gt; real</a:t>
            </a:r>
            <a:r>
              <a:rPr lang="en-US" sz="2000" baseline="30000" dirty="0" smtClean="0">
                <a:latin typeface="Comic Sans MS" pitchFamily="66" charset="0"/>
              </a:rPr>
              <a:t>|I|</a:t>
            </a:r>
            <a:r>
              <a:rPr lang="en-US" sz="2000" dirty="0" smtClean="0">
                <a:latin typeface="Comic Sans MS" pitchFamily="66" charset="0"/>
              </a:rPr>
              <a:t>, an execution consists of a </a:t>
            </a:r>
            <a:r>
              <a:rPr lang="en-US" sz="2000" i="1" dirty="0" smtClean="0">
                <a:latin typeface="Comic Sans MS" pitchFamily="66" charset="0"/>
              </a:rPr>
              <a:t>differentiable</a:t>
            </a:r>
            <a:r>
              <a:rPr lang="en-US" sz="2000" dirty="0" smtClean="0">
                <a:latin typeface="Comic Sans MS" pitchFamily="66" charset="0"/>
              </a:rPr>
              <a:t> state signal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(t) and output signal 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(t) such that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(0) is in [</a:t>
            </a:r>
            <a:r>
              <a:rPr lang="en-US" sz="2000" dirty="0" err="1" smtClean="0">
                <a:latin typeface="Comic Sans MS" pitchFamily="66" charset="0"/>
              </a:rPr>
              <a:t>Init</a:t>
            </a:r>
            <a:r>
              <a:rPr lang="en-US" sz="2000" dirty="0" smtClean="0">
                <a:latin typeface="Comic Sans MS" pitchFamily="66" charset="0"/>
              </a:rPr>
              <a:t>]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For each output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y and time t, </a:t>
            </a:r>
            <a:r>
              <a:rPr lang="en-US" sz="2000" b="1" dirty="0" smtClean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(t) = </a:t>
            </a:r>
            <a:r>
              <a:rPr lang="en-US" sz="2000" dirty="0">
                <a:latin typeface="Comic Sans MS" pitchFamily="66" charset="0"/>
              </a:rPr>
              <a:t>h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(t),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(t))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For each state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x, (d/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) (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(t)) = </a:t>
            </a:r>
            <a:r>
              <a:rPr lang="en-US" sz="2000" dirty="0">
                <a:latin typeface="Comic Sans MS" pitchFamily="66" charset="0"/>
              </a:rPr>
              <a:t>f</a:t>
            </a:r>
            <a:r>
              <a:rPr lang="en-US" sz="2000" baseline="-25000" dirty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(t),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(t))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0722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94464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Existence and Uniqueness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83593" y="1066800"/>
            <a:ext cx="8976815" cy="50752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>
                <a:latin typeface="Comic Sans MS" pitchFamily="66" charset="0"/>
              </a:rPr>
              <a:t>G</a:t>
            </a:r>
            <a:r>
              <a:rPr lang="en-US" sz="2000" dirty="0" smtClean="0">
                <a:latin typeface="Comic Sans MS" pitchFamily="66" charset="0"/>
              </a:rPr>
              <a:t>iven an input signal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(t), when are we guaranteed that the system has at least one execution? Exactly one execution?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 input signal should be continuous (or at least piecewise continuous), but also depends on right-hand-sides of equations defining state and output dynamics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Related to classical theory of ODEs (Ordinary Differential Equations)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the initial value problem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dx/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f(x); x(0) = 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, x is k-dimensional signal</a:t>
            </a:r>
          </a:p>
          <a:p>
            <a:pPr marL="0" indent="0">
              <a:buNone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When does there exist a unique differentiable function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as a solution?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9698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24837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Existence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167185" y="1066800"/>
            <a:ext cx="8976815" cy="50752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the initial value problem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dx/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f(x); x(0) = 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, x is k-dimensional signal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There exists at least one solution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if the function f is a continuous function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Definition of continuity relies on definition of distance between points (e.g. Euclidean distance)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 function f is (uniformly) continuous if for all </a:t>
            </a:r>
            <a:r>
              <a:rPr lang="en-US" sz="2000" dirty="0" smtClean="0">
                <a:latin typeface="Symbol" panose="05050102010706020507" pitchFamily="18" charset="2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&gt;0, there exists </a:t>
            </a:r>
            <a:r>
              <a:rPr lang="en-US" sz="2000" dirty="0" smtClean="0">
                <a:latin typeface="Symbol" panose="05050102010706020507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&gt; 0 such that for all 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 in </a:t>
            </a:r>
            <a:r>
              <a:rPr lang="en-US" sz="2000" dirty="0" err="1" smtClean="0">
                <a:latin typeface="Comic Sans MS" pitchFamily="66" charset="0"/>
              </a:rPr>
              <a:t>real</a:t>
            </a:r>
            <a:r>
              <a:rPr lang="en-US" sz="2000" baseline="30000" dirty="0" err="1" smtClean="0">
                <a:latin typeface="Comic Sans MS" pitchFamily="66" charset="0"/>
              </a:rPr>
              <a:t>k</a:t>
            </a:r>
            <a:r>
              <a:rPr lang="en-US" sz="2000" dirty="0" smtClean="0">
                <a:latin typeface="Comic Sans MS" pitchFamily="66" charset="0"/>
              </a:rPr>
              <a:t>, if ||u-v||&lt;</a:t>
            </a:r>
            <a:r>
              <a:rPr lang="en-US" sz="2000" dirty="0" smtClean="0">
                <a:latin typeface="Symbol" panose="05050102010706020507" pitchFamily="18" charset="2"/>
              </a:rPr>
              <a:t> d</a:t>
            </a:r>
            <a:r>
              <a:rPr lang="en-US" sz="2000" dirty="0" smtClean="0">
                <a:latin typeface="Comic Sans MS" pitchFamily="66" charset="0"/>
              </a:rPr>
              <a:t> then ||f(u)-f(v)|| &lt; </a:t>
            </a:r>
            <a:r>
              <a:rPr lang="en-US" sz="2000" dirty="0" smtClean="0">
                <a:latin typeface="Symbol" panose="05050102010706020507" pitchFamily="18" charset="2"/>
              </a:rPr>
              <a:t>e</a:t>
            </a: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Example when solution does not exist: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dx/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if (x=0) then 1 else 0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Natural to require all right-hand-side expressions </a:t>
            </a:r>
            <a:r>
              <a:rPr lang="en-US" sz="2000" dirty="0">
                <a:latin typeface="Comic Sans MS" pitchFamily="66" charset="0"/>
              </a:rPr>
              <a:t>h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and </a:t>
            </a:r>
            <a:r>
              <a:rPr lang="en-US" sz="2000" dirty="0">
                <a:latin typeface="Comic Sans MS" pitchFamily="66" charset="0"/>
              </a:rPr>
              <a:t>f</a:t>
            </a:r>
            <a:r>
              <a:rPr lang="en-US" sz="20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 in definition of a continuous-time component to be continuous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Discontinuous case -&gt; Hybrid Systems</a:t>
            </a:r>
            <a:endParaRPr lang="en-US" sz="2000" dirty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8674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73350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Uniqueness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167185" y="1066800"/>
            <a:ext cx="8976815" cy="50752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the initial value problem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dx/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f(x); x(0) = 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, x is k-dimensional signal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Cauchy-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 Theorem of Calculus: There exists a unique solution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if the function f is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>
                <a:latin typeface="Comic Sans MS" pitchFamily="66" charset="0"/>
              </a:rPr>
              <a:t>-</a:t>
            </a:r>
            <a:r>
              <a:rPr lang="en-US" sz="2000" dirty="0" smtClean="0">
                <a:latin typeface="Comic Sans MS" pitchFamily="66" charset="0"/>
              </a:rPr>
              <a:t>continuous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Informally,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>
                <a:latin typeface="Comic Sans MS" pitchFamily="66" charset="0"/>
              </a:rPr>
              <a:t>-</a:t>
            </a:r>
            <a:r>
              <a:rPr lang="en-US" sz="2000" dirty="0" smtClean="0">
                <a:latin typeface="Comic Sans MS" pitchFamily="66" charset="0"/>
              </a:rPr>
              <a:t>continuous means there is a constant upper bound on how fast a function changes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Function f is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>
                <a:latin typeface="Comic Sans MS" pitchFamily="66" charset="0"/>
              </a:rPr>
              <a:t>-</a:t>
            </a:r>
            <a:r>
              <a:rPr lang="en-US" sz="2000" dirty="0" smtClean="0">
                <a:latin typeface="Comic Sans MS" pitchFamily="66" charset="0"/>
              </a:rPr>
              <a:t>continuous if there exists a constant K such that for all u, v in </a:t>
            </a:r>
            <a:r>
              <a:rPr lang="en-US" sz="2000" dirty="0" err="1">
                <a:latin typeface="Comic Sans MS" pitchFamily="66" charset="0"/>
              </a:rPr>
              <a:t>real</a:t>
            </a:r>
            <a:r>
              <a:rPr lang="en-US" sz="2000" baseline="30000" dirty="0" err="1">
                <a:latin typeface="Comic Sans MS" pitchFamily="66" charset="0"/>
              </a:rPr>
              <a:t>k</a:t>
            </a:r>
            <a:r>
              <a:rPr lang="en-US" sz="2000" dirty="0" smtClean="0">
                <a:latin typeface="Comic Sans MS" pitchFamily="66" charset="0"/>
              </a:rPr>
              <a:t>, ||f(u) – f(v)|| &lt;= K ||u-v||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Examples: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A linear function such as (F – </a:t>
            </a:r>
            <a:r>
              <a:rPr lang="en-US" sz="2000" dirty="0" err="1" smtClean="0">
                <a:latin typeface="Comic Sans MS" pitchFamily="66" charset="0"/>
              </a:rPr>
              <a:t>kv</a:t>
            </a:r>
            <a:r>
              <a:rPr lang="en-US" sz="2000" dirty="0" smtClean="0">
                <a:latin typeface="Comic Sans MS" pitchFamily="66" charset="0"/>
              </a:rPr>
              <a:t>)/m is </a:t>
            </a:r>
            <a:r>
              <a:rPr lang="en-US" sz="2000" dirty="0" err="1" smtClean="0">
                <a:latin typeface="Comic Sans MS" pitchFamily="66" charset="0"/>
              </a:rPr>
              <a:t>Lipschitz-cont</a:t>
            </a:r>
            <a:endParaRPr lang="en-US" sz="2000" dirty="0" smtClean="0">
              <a:latin typeface="Comic Sans MS" pitchFamily="66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Quadratic function x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?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-cont if domain of x is bounded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30000" dirty="0" smtClean="0">
                <a:latin typeface="Comic Sans MS" pitchFamily="66" charset="0"/>
              </a:rPr>
              <a:t>1/3</a:t>
            </a:r>
            <a:r>
              <a:rPr lang="en-US" sz="2000" dirty="0" smtClean="0">
                <a:latin typeface="Comic Sans MS" pitchFamily="66" charset="0"/>
              </a:rPr>
              <a:t> is not </a:t>
            </a:r>
            <a:r>
              <a:rPr lang="en-US" sz="2000" dirty="0" err="1" smtClean="0">
                <a:latin typeface="Comic Sans MS" pitchFamily="66" charset="0"/>
              </a:rPr>
              <a:t>Lipschitz-cont</a:t>
            </a:r>
            <a:r>
              <a:rPr lang="en-US" sz="2000" dirty="0" smtClean="0">
                <a:latin typeface="Comic Sans MS" pitchFamily="66" charset="0"/>
              </a:rPr>
              <a:t>: dx/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=x</a:t>
            </a:r>
            <a:r>
              <a:rPr lang="en-US" sz="2000" baseline="30000" dirty="0" smtClean="0">
                <a:latin typeface="Comic Sans MS" pitchFamily="66" charset="0"/>
              </a:rPr>
              <a:t>1/3</a:t>
            </a:r>
            <a:r>
              <a:rPr lang="en-US" sz="2000" dirty="0" smtClean="0">
                <a:latin typeface="Comic Sans MS" pitchFamily="66" charset="0"/>
              </a:rPr>
              <a:t>; x(0)=0 has multiple solutions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= 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= (2t/3) </a:t>
            </a:r>
            <a:r>
              <a:rPr lang="en-US" sz="2000" baseline="30000" dirty="0" smtClean="0">
                <a:latin typeface="Comic Sans MS" pitchFamily="66" charset="0"/>
              </a:rPr>
              <a:t>3/2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7650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6835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Lipschitz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Continuous Component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167185" y="1066800"/>
            <a:ext cx="8976815" cy="50752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continuous-time component has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-continuous dynamics if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Each expression </a:t>
            </a:r>
            <a:r>
              <a:rPr lang="en-US" sz="2000" dirty="0">
                <a:latin typeface="Comic Sans MS" pitchFamily="66" charset="0"/>
              </a:rPr>
              <a:t>h</a:t>
            </a:r>
            <a:r>
              <a:rPr lang="en-US" sz="2000" baseline="-25000" dirty="0">
                <a:latin typeface="Comic Sans MS" pitchFamily="66" charset="0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corresponding to output variable y is a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-continuous function of I U 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Each expression </a:t>
            </a:r>
            <a:r>
              <a:rPr lang="en-US" sz="2000" dirty="0">
                <a:latin typeface="Comic Sans MS" pitchFamily="66" charset="0"/>
              </a:rPr>
              <a:t>f</a:t>
            </a:r>
            <a:r>
              <a:rPr lang="en-US" sz="20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 corresponding to state variable x is a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-continuous function over I U 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000" dirty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we supply a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 continuous component with a continuous input signal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(t), then it has a unique response signals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(t) and 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(t), both of which are continuous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Note: Continuity of output signals means these can be fed to other components in a block diagram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Henceforth, we will assume all components are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 continuous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6626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62632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Car on a graded road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4946" y="1626426"/>
            <a:ext cx="2157616" cy="459975"/>
            <a:chOff x="5961950" y="1422314"/>
            <a:chExt cx="2157616" cy="459975"/>
          </a:xfrm>
        </p:grpSpPr>
        <p:cxnSp>
          <p:nvCxnSpPr>
            <p:cNvPr id="37" name="Straight Arrow Connector 36"/>
            <p:cNvCxnSpPr/>
            <p:nvPr/>
          </p:nvCxnSpPr>
          <p:spPr>
            <a:xfrm flipV="1">
              <a:off x="5961950" y="1666571"/>
              <a:ext cx="880998" cy="21571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928534" y="1422314"/>
              <a:ext cx="11910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Position x</a:t>
              </a:r>
              <a:endParaRPr lang="en-US" sz="2000" baseline="-25000" dirty="0"/>
            </a:p>
          </p:txBody>
        </p:sp>
      </p:grpSp>
      <p:grpSp>
        <p:nvGrpSpPr>
          <p:cNvPr id="4" name="Group 3"/>
          <p:cNvGrpSpPr/>
          <p:nvPr/>
        </p:nvGrpSpPr>
        <p:grpSpPr>
          <a:xfrm rot="20700000" flipH="1">
            <a:off x="3165246" y="2353894"/>
            <a:ext cx="2590800" cy="1447800"/>
            <a:chOff x="3165246" y="2353894"/>
            <a:chExt cx="2590800" cy="1447800"/>
          </a:xfrm>
        </p:grpSpPr>
        <p:sp>
          <p:nvSpPr>
            <p:cNvPr id="28" name="Rectangle 27"/>
            <p:cNvSpPr/>
            <p:nvPr/>
          </p:nvSpPr>
          <p:spPr>
            <a:xfrm>
              <a:off x="3165246" y="2353894"/>
              <a:ext cx="2590800" cy="1066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624206" y="3420694"/>
              <a:ext cx="381000" cy="381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4994669" y="3420694"/>
              <a:ext cx="381000" cy="381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2" name="Straight Connector 21"/>
          <p:cNvCxnSpPr/>
          <p:nvPr/>
        </p:nvCxnSpPr>
        <p:spPr>
          <a:xfrm flipV="1">
            <a:off x="2296470" y="3118053"/>
            <a:ext cx="4839928" cy="1324971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472187" y="1121947"/>
            <a:ext cx="2023093" cy="615828"/>
            <a:chOff x="5859191" y="1577624"/>
            <a:chExt cx="2023093" cy="615828"/>
          </a:xfrm>
        </p:grpSpPr>
        <p:cxnSp>
          <p:nvCxnSpPr>
            <p:cNvPr id="25" name="Straight Arrow Connector 24"/>
            <p:cNvCxnSpPr/>
            <p:nvPr/>
          </p:nvCxnSpPr>
          <p:spPr>
            <a:xfrm flipV="1">
              <a:off x="5859191" y="1977734"/>
              <a:ext cx="828268" cy="21571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6698883" y="1577624"/>
              <a:ext cx="11834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Velocity v</a:t>
              </a:r>
              <a:endParaRPr lang="en-US" sz="2000" baseline="-250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679846" y="2151590"/>
            <a:ext cx="1859747" cy="400110"/>
            <a:chOff x="5679846" y="2151590"/>
            <a:chExt cx="1859747" cy="400110"/>
          </a:xfrm>
        </p:grpSpPr>
        <p:cxnSp>
          <p:nvCxnSpPr>
            <p:cNvPr id="30" name="Straight Arrow Connector 29"/>
            <p:cNvCxnSpPr/>
            <p:nvPr/>
          </p:nvCxnSpPr>
          <p:spPr>
            <a:xfrm flipV="1">
              <a:off x="5679846" y="2335536"/>
              <a:ext cx="914400" cy="21571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6605619" y="2151590"/>
              <a:ext cx="933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Force F</a:t>
              </a:r>
              <a:endParaRPr lang="en-US" sz="2000" baseline="-250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726829" y="3634037"/>
            <a:ext cx="1777258" cy="594402"/>
            <a:chOff x="6186001" y="685483"/>
            <a:chExt cx="1777258" cy="594402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7048859" y="1052836"/>
              <a:ext cx="914400" cy="227049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6186001" y="685483"/>
              <a:ext cx="13244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Friction k v</a:t>
              </a:r>
              <a:endParaRPr lang="en-US" sz="2000" baseline="-25000" dirty="0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3072658" y="4963236"/>
            <a:ext cx="39597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Newton’s law of motion gives </a:t>
            </a:r>
          </a:p>
          <a:p>
            <a:r>
              <a:rPr lang="en-US" sz="2000" dirty="0" smtClean="0"/>
              <a:t>	F – </a:t>
            </a:r>
            <a:r>
              <a:rPr lang="en-US" sz="2000" dirty="0" err="1" smtClean="0"/>
              <a:t>kv</a:t>
            </a:r>
            <a:r>
              <a:rPr lang="en-US" sz="2000" dirty="0" smtClean="0"/>
              <a:t> – mg sin 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/>
              <a:t>= m d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x/</a:t>
            </a:r>
            <a:r>
              <a:rPr lang="en-US" sz="2000" dirty="0" err="1" smtClean="0"/>
              <a:t>dt</a:t>
            </a:r>
            <a:endParaRPr lang="en-US" sz="2000" dirty="0" smtClean="0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2305197" y="4443025"/>
            <a:ext cx="4839928" cy="1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rc 47"/>
          <p:cNvSpPr/>
          <p:nvPr/>
        </p:nvSpPr>
        <p:spPr>
          <a:xfrm>
            <a:off x="3665551" y="4013853"/>
            <a:ext cx="466628" cy="429173"/>
          </a:xfrm>
          <a:prstGeom prst="arc">
            <a:avLst>
              <a:gd name="adj1" fmla="val 16200000"/>
              <a:gd name="adj2" fmla="val 4519370"/>
            </a:avLst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4358129" y="4013853"/>
            <a:ext cx="966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Angle </a:t>
            </a:r>
            <a:r>
              <a:rPr lang="en-US" sz="2000" dirty="0">
                <a:latin typeface="Symbol" panose="05050102010706020507" pitchFamily="18" charset="2"/>
              </a:rPr>
              <a:t>q</a:t>
            </a:r>
            <a:endParaRPr lang="en-US" sz="2000" baseline="-25000" dirty="0">
              <a:latin typeface="Symbol" panose="05050102010706020507" pitchFamily="18" charset="2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4441616" y="2637198"/>
            <a:ext cx="1329591" cy="1021953"/>
            <a:chOff x="6180553" y="2151590"/>
            <a:chExt cx="1329591" cy="1021953"/>
          </a:xfrm>
        </p:grpSpPr>
        <p:cxnSp>
          <p:nvCxnSpPr>
            <p:cNvPr id="52" name="Straight Arrow Connector 51"/>
            <p:cNvCxnSpPr/>
            <p:nvPr/>
          </p:nvCxnSpPr>
          <p:spPr>
            <a:xfrm flipH="1">
              <a:off x="6180553" y="2437957"/>
              <a:ext cx="21022" cy="73558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6197477" y="2151590"/>
              <a:ext cx="13126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Weight mg</a:t>
              </a:r>
              <a:endParaRPr lang="en-US" sz="2000" baseline="-25000" dirty="0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5602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63116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Continuous-time Component Car2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3526912" cy="2057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879712" y="237379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099570" y="1881461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</a:t>
            </a:r>
            <a:endParaRPr lang="en-US" sz="2000" baseline="-25000" dirty="0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2431575" y="24003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737131" y="188316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</a:t>
            </a:r>
            <a:endParaRPr lang="en-US" sz="2000" baseline="-25000" dirty="0"/>
          </a:p>
        </p:txBody>
      </p:sp>
      <p:cxnSp>
        <p:nvCxnSpPr>
          <p:cNvPr id="21" name="Straight Connector 20"/>
          <p:cNvCxnSpPr>
            <a:endCxn id="28" idx="3"/>
          </p:cNvCxnSpPr>
          <p:nvPr/>
        </p:nvCxnSpPr>
        <p:spPr>
          <a:xfrm>
            <a:off x="3374512" y="2625384"/>
            <a:ext cx="3505200" cy="35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657600" y="2667000"/>
            <a:ext cx="1233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dx = v;</a:t>
            </a:r>
            <a:endParaRPr lang="en-US" sz="20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3647418" y="3054263"/>
            <a:ext cx="3134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dv = (F – </a:t>
            </a:r>
            <a:r>
              <a:rPr lang="en-US" sz="2000" dirty="0" err="1" smtClean="0"/>
              <a:t>kv</a:t>
            </a:r>
            <a:r>
              <a:rPr lang="en-US" sz="2000" dirty="0" smtClean="0"/>
              <a:t> - mg sin 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/>
              <a:t>) / m;</a:t>
            </a:r>
            <a:endParaRPr lang="en-US" sz="2000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3586474" y="1600200"/>
            <a:ext cx="21234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real x</a:t>
            </a:r>
            <a:r>
              <a:rPr lang="en-US" sz="2000" baseline="-25000" dirty="0" smtClean="0"/>
              <a:t>L</a:t>
            </a:r>
            <a:r>
              <a:rPr lang="en-US" sz="2000" dirty="0" smtClean="0"/>
              <a:t> &lt;= x &lt;= </a:t>
            </a:r>
            <a:r>
              <a:rPr lang="en-US" sz="2000" dirty="0" err="1" smtClean="0"/>
              <a:t>x</a:t>
            </a:r>
            <a:r>
              <a:rPr lang="en-US" sz="2000" baseline="-25000" dirty="0" err="1" smtClean="0"/>
              <a:t>U</a:t>
            </a:r>
            <a:r>
              <a:rPr lang="en-US" sz="2000" dirty="0" smtClean="0"/>
              <a:t>;</a:t>
            </a:r>
          </a:p>
          <a:p>
            <a:r>
              <a:rPr lang="en-US" sz="2000" dirty="0"/>
              <a:t>  </a:t>
            </a:r>
            <a:r>
              <a:rPr lang="en-US" sz="2000" dirty="0" smtClean="0"/>
              <a:t>       </a:t>
            </a:r>
            <a:r>
              <a:rPr lang="en-US" sz="2000" dirty="0" err="1" smtClean="0">
                <a:solidFill>
                  <a:prstClr val="black"/>
                </a:solidFill>
              </a:rPr>
              <a:t>v</a:t>
            </a:r>
            <a:r>
              <a:rPr lang="en-US" sz="2000" baseline="-25000" dirty="0" err="1" smtClean="0">
                <a:solidFill>
                  <a:prstClr val="black"/>
                </a:solidFill>
              </a:rPr>
              <a:t>L</a:t>
            </a:r>
            <a:r>
              <a:rPr lang="en-US" sz="2000" dirty="0" smtClean="0"/>
              <a:t> &lt;= v &lt;= </a:t>
            </a:r>
            <a:r>
              <a:rPr lang="en-US" sz="2000" dirty="0" err="1"/>
              <a:t>v</a:t>
            </a:r>
            <a:r>
              <a:rPr lang="en-US" sz="2000" baseline="-25000" dirty="0" err="1" smtClean="0"/>
              <a:t>U</a:t>
            </a:r>
            <a:endParaRPr lang="en-US" sz="2000" baseline="-25000" dirty="0"/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223068" y="3962400"/>
            <a:ext cx="8893688" cy="1929475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 grade of the road, denoted 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>
                <a:latin typeface="Comic Sans MS" pitchFamily="66" charset="0"/>
              </a:rPr>
              <a:t>, models disturbance, or an uncontrolled input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Design problem: Find a controller with v as input and F as output such that composed system works correctly for all continuous input signals </a:t>
            </a:r>
            <a:r>
              <a:rPr lang="en-US" sz="2000" b="1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>
                <a:latin typeface="Comic Sans MS" pitchFamily="66" charset="0"/>
              </a:rPr>
              <a:t>(t) with </a:t>
            </a:r>
            <a:r>
              <a:rPr lang="en-US" sz="2000" b="1" dirty="0">
                <a:latin typeface="Symbol" panose="05050102010706020507" pitchFamily="18" charset="2"/>
              </a:rPr>
              <a:t>q </a:t>
            </a:r>
            <a:r>
              <a:rPr lang="en-US" sz="2000" dirty="0" smtClean="0">
                <a:latin typeface="Comic Sans MS" pitchFamily="66" charset="0"/>
              </a:rPr>
              <a:t>(t) always in [-</a:t>
            </a:r>
            <a:r>
              <a:rPr lang="en-US" sz="2000" dirty="0" smtClean="0">
                <a:latin typeface="Symbol" panose="05050102010706020507" pitchFamily="18" charset="2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/6,</a:t>
            </a:r>
            <a:r>
              <a:rPr lang="en-US" sz="2000" dirty="0" smtClean="0">
                <a:latin typeface="Symbol" panose="05050102010706020507" pitchFamily="18" charset="2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/6]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431575" y="325431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737131" y="2737185"/>
            <a:ext cx="319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Symbol" panose="05050102010706020507" pitchFamily="18" charset="2"/>
              </a:rPr>
              <a:t>q</a:t>
            </a:r>
            <a:endParaRPr lang="en-US" sz="2000" baseline="-25000" dirty="0">
              <a:latin typeface="Symbol" panose="05050102010706020507" pitchFamily="18" charset="2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4578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5568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Simple Pendulum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223068" y="4572000"/>
            <a:ext cx="8920932" cy="1447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External torque applied by the motor at the pivot: u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Dynamics captured by the second-order non-linear differential </a:t>
            </a:r>
            <a:r>
              <a:rPr lang="en-US" sz="2000" dirty="0" err="1" smtClean="0">
                <a:latin typeface="Comic Sans MS" pitchFamily="66" charset="0"/>
              </a:rPr>
              <a:t>eqn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m l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(d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= u – mg l sin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4343400" y="1219200"/>
          <a:ext cx="1570834" cy="3283479"/>
        </p:xfrm>
        <a:graphic>
          <a:graphicData uri="http://schemas.openxmlformats.org/presentationml/2006/ole">
            <p:oleObj spid="_x0000_s2050" name="Acrobat Document" r:id="rId3" imgW="1371465" imgH="2866957" progId="AcroExch.Document.7">
              <p:embed/>
            </p:oleObj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791200" y="259080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Length l</a:t>
            </a:r>
            <a:endParaRPr lang="en-US" sz="20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5334000" y="129540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Torque u</a:t>
            </a:r>
            <a:endParaRPr lang="en-US" sz="2000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5867400" y="396240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Weight mg</a:t>
            </a:r>
            <a:endParaRPr lang="en-US" sz="2000" baseline="-25000" dirty="0"/>
          </a:p>
        </p:txBody>
      </p:sp>
      <p:sp>
        <p:nvSpPr>
          <p:cNvPr id="12" name="TextBox 11"/>
          <p:cNvSpPr txBox="1"/>
          <p:nvPr/>
        </p:nvSpPr>
        <p:spPr>
          <a:xfrm>
            <a:off x="3505200" y="2438400"/>
            <a:ext cx="190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Displacement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baseline="-25000" dirty="0">
              <a:latin typeface="Symbol" pitchFamily="18" charset="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48200" y="396240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mg sin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baseline="-25000" dirty="0">
              <a:latin typeface="Symbol" pitchFamily="18" charset="2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2052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93877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Pendulum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19124" y="2598088"/>
            <a:ext cx="3434075" cy="2057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6553199" y="345449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773057" y="2962162"/>
            <a:ext cx="338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Symbol" panose="05050102010706020507" pitchFamily="18" charset="2"/>
              </a:rPr>
              <a:t>j</a:t>
            </a:r>
            <a:endParaRPr lang="en-US" sz="2000" baseline="-25000" dirty="0">
              <a:latin typeface="Symbol" panose="05050102010706020507" pitchFamily="18" charset="2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197900" y="339818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503456" y="2881055"/>
            <a:ext cx="319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</a:t>
            </a:r>
            <a:endParaRPr lang="en-US" sz="2000" baseline="-250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3119124" y="3351619"/>
            <a:ext cx="3412362" cy="35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447862" y="3619080"/>
            <a:ext cx="1233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err="1" smtClean="0"/>
              <a:t>d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dirty="0" smtClean="0"/>
              <a:t> = </a:t>
            </a:r>
            <a:r>
              <a:rPr lang="en-US" sz="2000" dirty="0">
                <a:latin typeface="Symbol" panose="05050102010706020507" pitchFamily="18" charset="2"/>
              </a:rPr>
              <a:t>n</a:t>
            </a:r>
            <a:r>
              <a:rPr lang="en-US" sz="2000" dirty="0" smtClean="0"/>
              <a:t>;</a:t>
            </a:r>
            <a:endParaRPr lang="en-US" sz="2000" baseline="-25000" dirty="0"/>
          </a:p>
        </p:txBody>
      </p:sp>
      <p:sp>
        <p:nvSpPr>
          <p:cNvPr id="15" name="TextBox 14"/>
          <p:cNvSpPr txBox="1"/>
          <p:nvPr/>
        </p:nvSpPr>
        <p:spPr>
          <a:xfrm>
            <a:off x="3413742" y="4052151"/>
            <a:ext cx="3117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err="1" smtClean="0"/>
              <a:t>d</a:t>
            </a:r>
            <a:r>
              <a:rPr lang="en-US" sz="2000" dirty="0" err="1">
                <a:latin typeface="Symbol" panose="05050102010706020507" pitchFamily="18" charset="2"/>
              </a:rPr>
              <a:t>n</a:t>
            </a:r>
            <a:r>
              <a:rPr lang="en-US" sz="2000" dirty="0" smtClean="0"/>
              <a:t> = -(g/l) sin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/>
              <a:t> + u/ (ml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);</a:t>
            </a:r>
            <a:endParaRPr lang="en-US" sz="2000" baseline="-25000" dirty="0"/>
          </a:p>
        </p:txBody>
      </p:sp>
      <p:sp>
        <p:nvSpPr>
          <p:cNvPr id="16" name="TextBox 15"/>
          <p:cNvSpPr txBox="1"/>
          <p:nvPr/>
        </p:nvSpPr>
        <p:spPr>
          <a:xfrm>
            <a:off x="3352799" y="2598088"/>
            <a:ext cx="21234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real -</a:t>
            </a:r>
            <a:r>
              <a:rPr lang="en-US" sz="2000" dirty="0">
                <a:latin typeface="Symbol" panose="05050102010706020507" pitchFamily="18" charset="2"/>
              </a:rPr>
              <a:t>p</a:t>
            </a:r>
            <a:r>
              <a:rPr lang="en-US" sz="2000" dirty="0" smtClean="0"/>
              <a:t> &lt;= 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/>
              <a:t> &lt; </a:t>
            </a:r>
            <a:r>
              <a:rPr lang="en-US" sz="2000" dirty="0">
                <a:latin typeface="Symbol" panose="05050102010706020507" pitchFamily="18" charset="2"/>
              </a:rPr>
              <a:t>p</a:t>
            </a:r>
            <a:r>
              <a:rPr lang="en-US" sz="2000" dirty="0" smtClean="0"/>
              <a:t>;</a:t>
            </a:r>
          </a:p>
          <a:p>
            <a:r>
              <a:rPr lang="en-US" sz="2000" dirty="0"/>
              <a:t>  </a:t>
            </a:r>
            <a:r>
              <a:rPr lang="en-US" sz="2000" dirty="0" smtClean="0"/>
              <a:t>       </a:t>
            </a:r>
            <a:r>
              <a:rPr lang="en-US" sz="2000" dirty="0" smtClean="0">
                <a:latin typeface="Symbol" panose="05050102010706020507" pitchFamily="18" charset="2"/>
              </a:rPr>
              <a:t>n</a:t>
            </a:r>
            <a:r>
              <a:rPr lang="en-US" sz="2000" dirty="0" smtClean="0">
                <a:solidFill>
                  <a:prstClr val="black"/>
                </a:solidFill>
              </a:rPr>
              <a:t> = 0</a:t>
            </a:r>
            <a:endParaRPr lang="en-US" sz="2000" baseline="-25000" dirty="0"/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2770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23843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Dynamical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1219200"/>
            <a:ext cx="88392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Controller interacting with the physical world via sensors and actuators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Thermostat controlling temperature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Cruise controller regulating speed of a car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Variables: Physical quantities evolving continuously over time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Temperature, pressure, velocity … 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Continuous-time models using differential equations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218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3886200" y="-76200"/>
          <a:ext cx="4800600" cy="6219401"/>
        </p:xfrm>
        <a:graphic>
          <a:graphicData uri="http://schemas.openxmlformats.org/presentationml/2006/ole">
            <p:oleObj spid="_x0000_s3074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Angular Displacement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76200" y="1524000"/>
            <a:ext cx="4577532" cy="3903805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External torque = 0; Initial displacement = </a:t>
            </a:r>
            <a:r>
              <a:rPr lang="en-US" sz="2000" dirty="0" smtClean="0">
                <a:latin typeface="Symbol" panose="05050102010706020507" pitchFamily="18" charset="2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/4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Oscillatory motion plotted by MATLAB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What are equilibria of this pendulum ?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076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35620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Stability of Dynamical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83593" y="1066800"/>
            <a:ext cx="8976815" cy="50752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Key correctness requirement for dynamical systems: stability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Small perturbations in the input values should not cause disproportionately large changes in the outputs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cruise controller, correctness requirements: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Safety: Speed should always be within certain threshold values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err="1" smtClean="0">
                <a:latin typeface="Comic Sans MS" pitchFamily="66" charset="0"/>
              </a:rPr>
              <a:t>Liveness</a:t>
            </a:r>
            <a:r>
              <a:rPr lang="en-US" sz="2000" dirty="0" smtClean="0">
                <a:latin typeface="Comic Sans MS" pitchFamily="66" charset="0"/>
              </a:rPr>
              <a:t>: Actual speed should eventually get close to desired speed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Stability: If grade of the road changes, speed should change only slowly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Classical mathematical formalization of stability: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err="1" smtClean="0">
                <a:latin typeface="Comic Sans MS" pitchFamily="66" charset="0"/>
              </a:rPr>
              <a:t>Lyapunov</a:t>
            </a:r>
            <a:r>
              <a:rPr lang="en-US" sz="2000" dirty="0" smtClean="0">
                <a:latin typeface="Comic Sans MS" pitchFamily="66" charset="0"/>
              </a:rPr>
              <a:t> stability of </a:t>
            </a:r>
            <a:r>
              <a:rPr lang="en-US" sz="2000" dirty="0" err="1" smtClean="0">
                <a:latin typeface="Comic Sans MS" pitchFamily="66" charset="0"/>
              </a:rPr>
              <a:t>equilibria</a:t>
            </a:r>
            <a:endParaRPr lang="en-US" sz="20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Bounded-Input-Bounded-Output stability of response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5842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62632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Equilibria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of Dynamical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167185" y="1066800"/>
            <a:ext cx="8976815" cy="50752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a closed (i.e. without inputs) continuous-time component 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If H has inputs, then we can analyze </a:t>
            </a:r>
            <a:r>
              <a:rPr lang="en-US" sz="2000" dirty="0" err="1" smtClean="0">
                <a:latin typeface="Comic Sans MS" pitchFamily="66" charset="0"/>
              </a:rPr>
              <a:t>equilibria</a:t>
            </a:r>
            <a:r>
              <a:rPr lang="en-US" sz="2000" dirty="0" smtClean="0">
                <a:latin typeface="Comic Sans MS" pitchFamily="66" charset="0"/>
              </a:rPr>
              <a:t> by setting inputs to a fixed value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Assume state x is k-dimensional, and dynamics is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-continuous given by </a:t>
            </a:r>
            <a:r>
              <a:rPr lang="en-US" sz="2000" dirty="0" err="1" smtClean="0">
                <a:latin typeface="Comic Sans MS" pitchFamily="66" charset="0"/>
              </a:rPr>
              <a:t>dx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f(x)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000" dirty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state x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is called an equilibrium of H if f(x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) = 0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initial state of H equals an equilibrium state x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, then the system stays in this state at all times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4818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62632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Pendulum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Equilibria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0" y="1066800"/>
            <a:ext cx="4495800" cy="1066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Dynamics when external torque is 0: </a:t>
            </a:r>
            <a:r>
              <a:rPr lang="en-US" sz="2000" dirty="0" err="1" smtClean="0">
                <a:latin typeface="Comic Sans MS" pitchFamily="66" charset="0"/>
              </a:rPr>
              <a:t>d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= </a:t>
            </a:r>
            <a:r>
              <a:rPr lang="en-US" sz="2000" dirty="0" smtClean="0">
                <a:latin typeface="Symbol" pitchFamily="18" charset="2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; </a:t>
            </a:r>
            <a:r>
              <a:rPr lang="en-US" sz="2000" dirty="0" err="1" smtClean="0">
                <a:latin typeface="Comic Sans MS" pitchFamily="66" charset="0"/>
              </a:rPr>
              <a:t>d</a:t>
            </a:r>
            <a:r>
              <a:rPr lang="en-US" sz="2000" dirty="0" err="1" smtClean="0">
                <a:latin typeface="Symbol" pitchFamily="18" charset="2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- g sin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/ l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4343400" y="1219200"/>
          <a:ext cx="1570834" cy="3283479"/>
        </p:xfrm>
        <a:graphic>
          <a:graphicData uri="http://schemas.openxmlformats.org/presentationml/2006/ole">
            <p:oleObj spid="_x0000_s4098" name="Acrobat Document" r:id="rId3" imgW="1371465" imgH="2866957" progId="AcroExch.Document.7">
              <p:embed/>
            </p:oleObj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791200" y="259080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Length l</a:t>
            </a:r>
            <a:endParaRPr lang="en-US" sz="20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5334000" y="129540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Torque u</a:t>
            </a:r>
            <a:endParaRPr lang="en-US" sz="2000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5867400" y="396240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Weight mg</a:t>
            </a:r>
            <a:endParaRPr lang="en-US" sz="2000" baseline="-25000" dirty="0"/>
          </a:p>
        </p:txBody>
      </p:sp>
      <p:sp>
        <p:nvSpPr>
          <p:cNvPr id="12" name="TextBox 11"/>
          <p:cNvSpPr txBox="1"/>
          <p:nvPr/>
        </p:nvSpPr>
        <p:spPr>
          <a:xfrm>
            <a:off x="3505200" y="2438400"/>
            <a:ext cx="190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Displacement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baseline="-25000" dirty="0">
              <a:latin typeface="Symbol" pitchFamily="18" charset="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95800" y="350520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mg sin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baseline="-25000" dirty="0">
              <a:latin typeface="Symbol" pitchFamily="18" charset="2"/>
            </a:endParaRP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990600" y="2743200"/>
            <a:ext cx="2438400" cy="106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Equilibrium states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: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ymbol" pitchFamily="18" charset="2"/>
                <a:ea typeface="+mn-ea"/>
                <a:cs typeface="+mn-cs"/>
              </a:rPr>
              <a:t>n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ymbol" pitchFamily="18" charset="2"/>
                <a:ea typeface="+mn-ea"/>
                <a:cs typeface="+mn-cs"/>
              </a:rPr>
              <a:t> </a:t>
            </a:r>
            <a:r>
              <a:rPr lang="en-US" sz="2000" noProof="0" dirty="0" smtClean="0">
                <a:latin typeface="Comic Sans MS" pitchFamily="66" charset="0"/>
              </a:rPr>
              <a:t>=0;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sin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ymbol" pitchFamily="18" charset="2"/>
                <a:ea typeface="+mn-ea"/>
                <a:cs typeface="+mn-cs"/>
              </a:rPr>
              <a:t>j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=0</a:t>
            </a:r>
          </a:p>
        </p:txBody>
      </p:sp>
      <p:sp>
        <p:nvSpPr>
          <p:cNvPr id="15" name="Content Placeholder 3"/>
          <p:cNvSpPr txBox="1">
            <a:spLocks/>
          </p:cNvSpPr>
          <p:nvPr/>
        </p:nvSpPr>
        <p:spPr>
          <a:xfrm>
            <a:off x="381000" y="4648200"/>
            <a:ext cx="80010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Equilibrium state 1: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ymbol" pitchFamily="18" charset="2"/>
                <a:ea typeface="+mn-ea"/>
                <a:cs typeface="+mn-cs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=0;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=0; Pendulum is vertically downwards</a:t>
            </a:r>
          </a:p>
        </p:txBody>
      </p:sp>
      <p:sp>
        <p:nvSpPr>
          <p:cNvPr id="16" name="Content Placeholder 3"/>
          <p:cNvSpPr txBox="1">
            <a:spLocks/>
          </p:cNvSpPr>
          <p:nvPr/>
        </p:nvSpPr>
        <p:spPr>
          <a:xfrm>
            <a:off x="381000" y="5257800"/>
            <a:ext cx="80010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Equilibrium state 2: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ymbol" pitchFamily="18" charset="2"/>
                <a:ea typeface="+mn-ea"/>
                <a:cs typeface="+mn-cs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=0;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=-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ymbol" pitchFamily="18" charset="2"/>
              </a:rPr>
              <a:t>p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; Pendulum is vertically upwards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4100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93877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  <p:bldP spid="14" grpId="0" build="p"/>
      <p:bldP spid="15" grpId="0" build="p"/>
      <p:bldP spid="16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Lyapunov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Stability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4300" y="914400"/>
            <a:ext cx="8915400" cy="5181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a closed continuous-time component H with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-continuous dynamics </a:t>
            </a:r>
            <a:r>
              <a:rPr lang="en-US" sz="2000" dirty="0" err="1" smtClean="0">
                <a:latin typeface="Comic Sans MS" pitchFamily="66" charset="0"/>
              </a:rPr>
              <a:t>dx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f(x)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Given an initial state s, let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[s] denote the unique state response signal for the initial value problem x(0)=s and </a:t>
            </a:r>
            <a:r>
              <a:rPr lang="en-US" sz="2000" dirty="0" err="1" smtClean="0">
                <a:latin typeface="Comic Sans MS" pitchFamily="66" charset="0"/>
              </a:rPr>
              <a:t>dx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=f(x)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an equilibrium state 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: if initial state is 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then the response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[s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] is a constant function of time, always equal to 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Stability of an equilibrium: when the system is in an equilibrium state, if we perturb its state slightly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As time passes, will the state stay close to the equilibrium state 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As time passes, will the system eventually return to the equilibrium state?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3251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Lyapunov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Stability Conditions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4300" y="914400"/>
            <a:ext cx="8915400" cy="2590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Suppose the initial state s is </a:t>
            </a:r>
            <a:r>
              <a:rPr lang="en-US" sz="2000" i="1" dirty="0" smtClean="0">
                <a:latin typeface="Comic Sans MS" pitchFamily="66" charset="0"/>
              </a:rPr>
              <a:t>close</a:t>
            </a:r>
            <a:r>
              <a:rPr lang="en-US" sz="2000" dirty="0" smtClean="0">
                <a:latin typeface="Comic Sans MS" pitchFamily="66" charset="0"/>
              </a:rPr>
              <a:t> to an equilibrium state 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, does the state along the response signal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[s] stay close to 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If so, the equilibrium 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is said to be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stable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Formally, for every </a:t>
            </a:r>
            <a:r>
              <a:rPr lang="en-US" sz="2000" dirty="0" smtClean="0">
                <a:latin typeface="Symbol" pitchFamily="18" charset="2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&gt;0, there exists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&gt;0 such that for all states s with ||s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-s||&lt;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, for all times t&gt;=0, ||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[s](t)-s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||&lt; </a:t>
            </a:r>
            <a:r>
              <a:rPr lang="en-US" sz="2000" dirty="0" smtClean="0">
                <a:latin typeface="Symbol" pitchFamily="18" charset="2"/>
              </a:rPr>
              <a:t>e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Symbol" pitchFamily="18" charset="2"/>
            </a:endParaRPr>
          </a:p>
          <a:p>
            <a:pPr lvl="1">
              <a:buNone/>
            </a:pPr>
            <a:endParaRPr lang="en-US" sz="2000" dirty="0" smtClean="0">
              <a:latin typeface="Comic Sans MS" pitchFamily="66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371600" y="4495800"/>
            <a:ext cx="5715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371600" y="5105400"/>
            <a:ext cx="5791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371600" y="3733800"/>
            <a:ext cx="0" cy="1371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10"/>
          <p:cNvSpPr/>
          <p:nvPr/>
        </p:nvSpPr>
        <p:spPr>
          <a:xfrm>
            <a:off x="1371600" y="4102100"/>
            <a:ext cx="5943600" cy="774700"/>
          </a:xfrm>
          <a:custGeom>
            <a:avLst/>
            <a:gdLst>
              <a:gd name="connsiteX0" fmla="*/ 0 w 5673969"/>
              <a:gd name="connsiteY0" fmla="*/ 0 h 750277"/>
              <a:gd name="connsiteX1" fmla="*/ 453292 w 5673969"/>
              <a:gd name="connsiteY1" fmla="*/ 523631 h 750277"/>
              <a:gd name="connsiteX2" fmla="*/ 789354 w 5673969"/>
              <a:gd name="connsiteY2" fmla="*/ 703385 h 750277"/>
              <a:gd name="connsiteX3" fmla="*/ 1195754 w 5673969"/>
              <a:gd name="connsiteY3" fmla="*/ 242277 h 750277"/>
              <a:gd name="connsiteX4" fmla="*/ 1570892 w 5673969"/>
              <a:gd name="connsiteY4" fmla="*/ 539262 h 750277"/>
              <a:gd name="connsiteX5" fmla="*/ 1836615 w 5673969"/>
              <a:gd name="connsiteY5" fmla="*/ 328247 h 750277"/>
              <a:gd name="connsiteX6" fmla="*/ 2282092 w 5673969"/>
              <a:gd name="connsiteY6" fmla="*/ 554893 h 750277"/>
              <a:gd name="connsiteX7" fmla="*/ 2602523 w 5673969"/>
              <a:gd name="connsiteY7" fmla="*/ 328247 h 750277"/>
              <a:gd name="connsiteX8" fmla="*/ 3032369 w 5673969"/>
              <a:gd name="connsiteY8" fmla="*/ 531447 h 750277"/>
              <a:gd name="connsiteX9" fmla="*/ 3774831 w 5673969"/>
              <a:gd name="connsiteY9" fmla="*/ 343877 h 750277"/>
              <a:gd name="connsiteX10" fmla="*/ 4345354 w 5673969"/>
              <a:gd name="connsiteY10" fmla="*/ 476739 h 750277"/>
              <a:gd name="connsiteX11" fmla="*/ 4556369 w 5673969"/>
              <a:gd name="connsiteY11" fmla="*/ 500185 h 750277"/>
              <a:gd name="connsiteX12" fmla="*/ 4822092 w 5673969"/>
              <a:gd name="connsiteY12" fmla="*/ 359508 h 750277"/>
              <a:gd name="connsiteX13" fmla="*/ 5087815 w 5673969"/>
              <a:gd name="connsiteY13" fmla="*/ 453293 h 750277"/>
              <a:gd name="connsiteX14" fmla="*/ 5439508 w 5673969"/>
              <a:gd name="connsiteY14" fmla="*/ 461108 h 750277"/>
              <a:gd name="connsiteX15" fmla="*/ 5439508 w 5673969"/>
              <a:gd name="connsiteY15" fmla="*/ 461108 h 750277"/>
              <a:gd name="connsiteX16" fmla="*/ 5673969 w 5673969"/>
              <a:gd name="connsiteY16" fmla="*/ 453293 h 750277"/>
              <a:gd name="connsiteX0" fmla="*/ 0 w 5673969"/>
              <a:gd name="connsiteY0" fmla="*/ 60569 h 856762"/>
              <a:gd name="connsiteX1" fmla="*/ 453292 w 5673969"/>
              <a:gd name="connsiteY1" fmla="*/ 584200 h 856762"/>
              <a:gd name="connsiteX2" fmla="*/ 789354 w 5673969"/>
              <a:gd name="connsiteY2" fmla="*/ 763954 h 856762"/>
              <a:gd name="connsiteX3" fmla="*/ 1143000 w 5673969"/>
              <a:gd name="connsiteY3" fmla="*/ 27354 h 856762"/>
              <a:gd name="connsiteX4" fmla="*/ 1570892 w 5673969"/>
              <a:gd name="connsiteY4" fmla="*/ 599831 h 856762"/>
              <a:gd name="connsiteX5" fmla="*/ 1836615 w 5673969"/>
              <a:gd name="connsiteY5" fmla="*/ 388816 h 856762"/>
              <a:gd name="connsiteX6" fmla="*/ 2282092 w 5673969"/>
              <a:gd name="connsiteY6" fmla="*/ 615462 h 856762"/>
              <a:gd name="connsiteX7" fmla="*/ 2602523 w 5673969"/>
              <a:gd name="connsiteY7" fmla="*/ 388816 h 856762"/>
              <a:gd name="connsiteX8" fmla="*/ 3032369 w 5673969"/>
              <a:gd name="connsiteY8" fmla="*/ 592016 h 856762"/>
              <a:gd name="connsiteX9" fmla="*/ 3774831 w 5673969"/>
              <a:gd name="connsiteY9" fmla="*/ 404446 h 856762"/>
              <a:gd name="connsiteX10" fmla="*/ 4345354 w 5673969"/>
              <a:gd name="connsiteY10" fmla="*/ 537308 h 856762"/>
              <a:gd name="connsiteX11" fmla="*/ 4556369 w 5673969"/>
              <a:gd name="connsiteY11" fmla="*/ 560754 h 856762"/>
              <a:gd name="connsiteX12" fmla="*/ 4822092 w 5673969"/>
              <a:gd name="connsiteY12" fmla="*/ 420077 h 856762"/>
              <a:gd name="connsiteX13" fmla="*/ 5087815 w 5673969"/>
              <a:gd name="connsiteY13" fmla="*/ 513862 h 856762"/>
              <a:gd name="connsiteX14" fmla="*/ 5439508 w 5673969"/>
              <a:gd name="connsiteY14" fmla="*/ 521677 h 856762"/>
              <a:gd name="connsiteX15" fmla="*/ 5439508 w 5673969"/>
              <a:gd name="connsiteY15" fmla="*/ 521677 h 856762"/>
              <a:gd name="connsiteX16" fmla="*/ 5673969 w 5673969"/>
              <a:gd name="connsiteY16" fmla="*/ 513862 h 856762"/>
              <a:gd name="connsiteX0" fmla="*/ 0 w 5673969"/>
              <a:gd name="connsiteY0" fmla="*/ 37448 h 833641"/>
              <a:gd name="connsiteX1" fmla="*/ 453292 w 5673969"/>
              <a:gd name="connsiteY1" fmla="*/ 561079 h 833641"/>
              <a:gd name="connsiteX2" fmla="*/ 789354 w 5673969"/>
              <a:gd name="connsiteY2" fmla="*/ 740833 h 833641"/>
              <a:gd name="connsiteX3" fmla="*/ 1143000 w 5673969"/>
              <a:gd name="connsiteY3" fmla="*/ 4233 h 833641"/>
              <a:gd name="connsiteX4" fmla="*/ 1600200 w 5673969"/>
              <a:gd name="connsiteY4" fmla="*/ 766233 h 833641"/>
              <a:gd name="connsiteX5" fmla="*/ 1836615 w 5673969"/>
              <a:gd name="connsiteY5" fmla="*/ 365695 h 833641"/>
              <a:gd name="connsiteX6" fmla="*/ 2282092 w 5673969"/>
              <a:gd name="connsiteY6" fmla="*/ 592341 h 833641"/>
              <a:gd name="connsiteX7" fmla="*/ 2602523 w 5673969"/>
              <a:gd name="connsiteY7" fmla="*/ 365695 h 833641"/>
              <a:gd name="connsiteX8" fmla="*/ 3032369 w 5673969"/>
              <a:gd name="connsiteY8" fmla="*/ 568895 h 833641"/>
              <a:gd name="connsiteX9" fmla="*/ 3774831 w 5673969"/>
              <a:gd name="connsiteY9" fmla="*/ 381325 h 833641"/>
              <a:gd name="connsiteX10" fmla="*/ 4345354 w 5673969"/>
              <a:gd name="connsiteY10" fmla="*/ 514187 h 833641"/>
              <a:gd name="connsiteX11" fmla="*/ 4556369 w 5673969"/>
              <a:gd name="connsiteY11" fmla="*/ 537633 h 833641"/>
              <a:gd name="connsiteX12" fmla="*/ 4822092 w 5673969"/>
              <a:gd name="connsiteY12" fmla="*/ 396956 h 833641"/>
              <a:gd name="connsiteX13" fmla="*/ 5087815 w 5673969"/>
              <a:gd name="connsiteY13" fmla="*/ 490741 h 833641"/>
              <a:gd name="connsiteX14" fmla="*/ 5439508 w 5673969"/>
              <a:gd name="connsiteY14" fmla="*/ 498556 h 833641"/>
              <a:gd name="connsiteX15" fmla="*/ 5439508 w 5673969"/>
              <a:gd name="connsiteY15" fmla="*/ 498556 h 833641"/>
              <a:gd name="connsiteX16" fmla="*/ 5673969 w 5673969"/>
              <a:gd name="connsiteY16" fmla="*/ 490741 h 833641"/>
              <a:gd name="connsiteX0" fmla="*/ 0 w 5673969"/>
              <a:gd name="connsiteY0" fmla="*/ 62197 h 858390"/>
              <a:gd name="connsiteX1" fmla="*/ 453292 w 5673969"/>
              <a:gd name="connsiteY1" fmla="*/ 585828 h 858390"/>
              <a:gd name="connsiteX2" fmla="*/ 789354 w 5673969"/>
              <a:gd name="connsiteY2" fmla="*/ 765582 h 858390"/>
              <a:gd name="connsiteX3" fmla="*/ 1143000 w 5673969"/>
              <a:gd name="connsiteY3" fmla="*/ 28982 h 858390"/>
              <a:gd name="connsiteX4" fmla="*/ 1600200 w 5673969"/>
              <a:gd name="connsiteY4" fmla="*/ 790982 h 858390"/>
              <a:gd name="connsiteX5" fmla="*/ 2209800 w 5673969"/>
              <a:gd name="connsiteY5" fmla="*/ 28982 h 858390"/>
              <a:gd name="connsiteX6" fmla="*/ 2282092 w 5673969"/>
              <a:gd name="connsiteY6" fmla="*/ 617090 h 858390"/>
              <a:gd name="connsiteX7" fmla="*/ 2602523 w 5673969"/>
              <a:gd name="connsiteY7" fmla="*/ 390444 h 858390"/>
              <a:gd name="connsiteX8" fmla="*/ 3032369 w 5673969"/>
              <a:gd name="connsiteY8" fmla="*/ 593644 h 858390"/>
              <a:gd name="connsiteX9" fmla="*/ 3774831 w 5673969"/>
              <a:gd name="connsiteY9" fmla="*/ 406074 h 858390"/>
              <a:gd name="connsiteX10" fmla="*/ 4345354 w 5673969"/>
              <a:gd name="connsiteY10" fmla="*/ 538936 h 858390"/>
              <a:gd name="connsiteX11" fmla="*/ 4556369 w 5673969"/>
              <a:gd name="connsiteY11" fmla="*/ 562382 h 858390"/>
              <a:gd name="connsiteX12" fmla="*/ 4822092 w 5673969"/>
              <a:gd name="connsiteY12" fmla="*/ 421705 h 858390"/>
              <a:gd name="connsiteX13" fmla="*/ 5087815 w 5673969"/>
              <a:gd name="connsiteY13" fmla="*/ 515490 h 858390"/>
              <a:gd name="connsiteX14" fmla="*/ 5439508 w 5673969"/>
              <a:gd name="connsiteY14" fmla="*/ 523305 h 858390"/>
              <a:gd name="connsiteX15" fmla="*/ 5439508 w 5673969"/>
              <a:gd name="connsiteY15" fmla="*/ 523305 h 858390"/>
              <a:gd name="connsiteX16" fmla="*/ 5673969 w 5673969"/>
              <a:gd name="connsiteY16" fmla="*/ 515490 h 858390"/>
              <a:gd name="connsiteX0" fmla="*/ 0 w 5673969"/>
              <a:gd name="connsiteY0" fmla="*/ 45915 h 842108"/>
              <a:gd name="connsiteX1" fmla="*/ 453292 w 5673969"/>
              <a:gd name="connsiteY1" fmla="*/ 569546 h 842108"/>
              <a:gd name="connsiteX2" fmla="*/ 789354 w 5673969"/>
              <a:gd name="connsiteY2" fmla="*/ 749300 h 842108"/>
              <a:gd name="connsiteX3" fmla="*/ 1143000 w 5673969"/>
              <a:gd name="connsiteY3" fmla="*/ 12700 h 842108"/>
              <a:gd name="connsiteX4" fmla="*/ 1600200 w 5673969"/>
              <a:gd name="connsiteY4" fmla="*/ 774700 h 842108"/>
              <a:gd name="connsiteX5" fmla="*/ 2209800 w 5673969"/>
              <a:gd name="connsiteY5" fmla="*/ 12700 h 842108"/>
              <a:gd name="connsiteX6" fmla="*/ 2667000 w 5673969"/>
              <a:gd name="connsiteY6" fmla="*/ 698500 h 842108"/>
              <a:gd name="connsiteX7" fmla="*/ 2602523 w 5673969"/>
              <a:gd name="connsiteY7" fmla="*/ 374162 h 842108"/>
              <a:gd name="connsiteX8" fmla="*/ 3032369 w 5673969"/>
              <a:gd name="connsiteY8" fmla="*/ 577362 h 842108"/>
              <a:gd name="connsiteX9" fmla="*/ 3774831 w 5673969"/>
              <a:gd name="connsiteY9" fmla="*/ 389792 h 842108"/>
              <a:gd name="connsiteX10" fmla="*/ 4345354 w 5673969"/>
              <a:gd name="connsiteY10" fmla="*/ 522654 h 842108"/>
              <a:gd name="connsiteX11" fmla="*/ 4556369 w 5673969"/>
              <a:gd name="connsiteY11" fmla="*/ 546100 h 842108"/>
              <a:gd name="connsiteX12" fmla="*/ 4822092 w 5673969"/>
              <a:gd name="connsiteY12" fmla="*/ 405423 h 842108"/>
              <a:gd name="connsiteX13" fmla="*/ 5087815 w 5673969"/>
              <a:gd name="connsiteY13" fmla="*/ 499208 h 842108"/>
              <a:gd name="connsiteX14" fmla="*/ 5439508 w 5673969"/>
              <a:gd name="connsiteY14" fmla="*/ 507023 h 842108"/>
              <a:gd name="connsiteX15" fmla="*/ 5439508 w 5673969"/>
              <a:gd name="connsiteY15" fmla="*/ 507023 h 842108"/>
              <a:gd name="connsiteX16" fmla="*/ 5673969 w 5673969"/>
              <a:gd name="connsiteY16" fmla="*/ 499208 h 842108"/>
              <a:gd name="connsiteX0" fmla="*/ 0 w 5673969"/>
              <a:gd name="connsiteY0" fmla="*/ 129605 h 925798"/>
              <a:gd name="connsiteX1" fmla="*/ 453292 w 5673969"/>
              <a:gd name="connsiteY1" fmla="*/ 653236 h 925798"/>
              <a:gd name="connsiteX2" fmla="*/ 789354 w 5673969"/>
              <a:gd name="connsiteY2" fmla="*/ 832990 h 925798"/>
              <a:gd name="connsiteX3" fmla="*/ 1143000 w 5673969"/>
              <a:gd name="connsiteY3" fmla="*/ 96390 h 925798"/>
              <a:gd name="connsiteX4" fmla="*/ 1600200 w 5673969"/>
              <a:gd name="connsiteY4" fmla="*/ 858390 h 925798"/>
              <a:gd name="connsiteX5" fmla="*/ 2209800 w 5673969"/>
              <a:gd name="connsiteY5" fmla="*/ 96390 h 925798"/>
              <a:gd name="connsiteX6" fmla="*/ 2667000 w 5673969"/>
              <a:gd name="connsiteY6" fmla="*/ 782190 h 925798"/>
              <a:gd name="connsiteX7" fmla="*/ 3352800 w 5673969"/>
              <a:gd name="connsiteY7" fmla="*/ 20190 h 925798"/>
              <a:gd name="connsiteX8" fmla="*/ 3032369 w 5673969"/>
              <a:gd name="connsiteY8" fmla="*/ 661052 h 925798"/>
              <a:gd name="connsiteX9" fmla="*/ 3774831 w 5673969"/>
              <a:gd name="connsiteY9" fmla="*/ 473482 h 925798"/>
              <a:gd name="connsiteX10" fmla="*/ 4345354 w 5673969"/>
              <a:gd name="connsiteY10" fmla="*/ 606344 h 925798"/>
              <a:gd name="connsiteX11" fmla="*/ 4556369 w 5673969"/>
              <a:gd name="connsiteY11" fmla="*/ 629790 h 925798"/>
              <a:gd name="connsiteX12" fmla="*/ 4822092 w 5673969"/>
              <a:gd name="connsiteY12" fmla="*/ 489113 h 925798"/>
              <a:gd name="connsiteX13" fmla="*/ 5087815 w 5673969"/>
              <a:gd name="connsiteY13" fmla="*/ 582898 h 925798"/>
              <a:gd name="connsiteX14" fmla="*/ 5439508 w 5673969"/>
              <a:gd name="connsiteY14" fmla="*/ 590713 h 925798"/>
              <a:gd name="connsiteX15" fmla="*/ 5439508 w 5673969"/>
              <a:gd name="connsiteY15" fmla="*/ 590713 h 925798"/>
              <a:gd name="connsiteX16" fmla="*/ 5673969 w 5673969"/>
              <a:gd name="connsiteY16" fmla="*/ 582898 h 925798"/>
              <a:gd name="connsiteX0" fmla="*/ 0 w 5673969"/>
              <a:gd name="connsiteY0" fmla="*/ 109415 h 905608"/>
              <a:gd name="connsiteX1" fmla="*/ 453292 w 5673969"/>
              <a:gd name="connsiteY1" fmla="*/ 633046 h 905608"/>
              <a:gd name="connsiteX2" fmla="*/ 789354 w 5673969"/>
              <a:gd name="connsiteY2" fmla="*/ 812800 h 905608"/>
              <a:gd name="connsiteX3" fmla="*/ 1143000 w 5673969"/>
              <a:gd name="connsiteY3" fmla="*/ 76200 h 905608"/>
              <a:gd name="connsiteX4" fmla="*/ 1600200 w 5673969"/>
              <a:gd name="connsiteY4" fmla="*/ 838200 h 905608"/>
              <a:gd name="connsiteX5" fmla="*/ 2209800 w 5673969"/>
              <a:gd name="connsiteY5" fmla="*/ 76200 h 905608"/>
              <a:gd name="connsiteX6" fmla="*/ 2667000 w 5673969"/>
              <a:gd name="connsiteY6" fmla="*/ 762000 h 905608"/>
              <a:gd name="connsiteX7" fmla="*/ 3352800 w 5673969"/>
              <a:gd name="connsiteY7" fmla="*/ 0 h 905608"/>
              <a:gd name="connsiteX8" fmla="*/ 3886200 w 5673969"/>
              <a:gd name="connsiteY8" fmla="*/ 762000 h 905608"/>
              <a:gd name="connsiteX9" fmla="*/ 3774831 w 5673969"/>
              <a:gd name="connsiteY9" fmla="*/ 453292 h 905608"/>
              <a:gd name="connsiteX10" fmla="*/ 4345354 w 5673969"/>
              <a:gd name="connsiteY10" fmla="*/ 586154 h 905608"/>
              <a:gd name="connsiteX11" fmla="*/ 4556369 w 5673969"/>
              <a:gd name="connsiteY11" fmla="*/ 609600 h 905608"/>
              <a:gd name="connsiteX12" fmla="*/ 4822092 w 5673969"/>
              <a:gd name="connsiteY12" fmla="*/ 468923 h 905608"/>
              <a:gd name="connsiteX13" fmla="*/ 5087815 w 5673969"/>
              <a:gd name="connsiteY13" fmla="*/ 562708 h 905608"/>
              <a:gd name="connsiteX14" fmla="*/ 5439508 w 5673969"/>
              <a:gd name="connsiteY14" fmla="*/ 570523 h 905608"/>
              <a:gd name="connsiteX15" fmla="*/ 5439508 w 5673969"/>
              <a:gd name="connsiteY15" fmla="*/ 570523 h 905608"/>
              <a:gd name="connsiteX16" fmla="*/ 5673969 w 5673969"/>
              <a:gd name="connsiteY16" fmla="*/ 562708 h 905608"/>
              <a:gd name="connsiteX0" fmla="*/ 0 w 5673969"/>
              <a:gd name="connsiteY0" fmla="*/ 109415 h 905608"/>
              <a:gd name="connsiteX1" fmla="*/ 453292 w 5673969"/>
              <a:gd name="connsiteY1" fmla="*/ 633046 h 905608"/>
              <a:gd name="connsiteX2" fmla="*/ 789354 w 5673969"/>
              <a:gd name="connsiteY2" fmla="*/ 812800 h 905608"/>
              <a:gd name="connsiteX3" fmla="*/ 1143000 w 5673969"/>
              <a:gd name="connsiteY3" fmla="*/ 76200 h 905608"/>
              <a:gd name="connsiteX4" fmla="*/ 1600200 w 5673969"/>
              <a:gd name="connsiteY4" fmla="*/ 838200 h 905608"/>
              <a:gd name="connsiteX5" fmla="*/ 2209800 w 5673969"/>
              <a:gd name="connsiteY5" fmla="*/ 76200 h 905608"/>
              <a:gd name="connsiteX6" fmla="*/ 2667000 w 5673969"/>
              <a:gd name="connsiteY6" fmla="*/ 762000 h 905608"/>
              <a:gd name="connsiteX7" fmla="*/ 3352800 w 5673969"/>
              <a:gd name="connsiteY7" fmla="*/ 0 h 905608"/>
              <a:gd name="connsiteX8" fmla="*/ 3733800 w 5673969"/>
              <a:gd name="connsiteY8" fmla="*/ 762000 h 905608"/>
              <a:gd name="connsiteX9" fmla="*/ 3774831 w 5673969"/>
              <a:gd name="connsiteY9" fmla="*/ 453292 h 905608"/>
              <a:gd name="connsiteX10" fmla="*/ 4345354 w 5673969"/>
              <a:gd name="connsiteY10" fmla="*/ 586154 h 905608"/>
              <a:gd name="connsiteX11" fmla="*/ 4556369 w 5673969"/>
              <a:gd name="connsiteY11" fmla="*/ 609600 h 905608"/>
              <a:gd name="connsiteX12" fmla="*/ 4822092 w 5673969"/>
              <a:gd name="connsiteY12" fmla="*/ 468923 h 905608"/>
              <a:gd name="connsiteX13" fmla="*/ 5087815 w 5673969"/>
              <a:gd name="connsiteY13" fmla="*/ 562708 h 905608"/>
              <a:gd name="connsiteX14" fmla="*/ 5439508 w 5673969"/>
              <a:gd name="connsiteY14" fmla="*/ 570523 h 905608"/>
              <a:gd name="connsiteX15" fmla="*/ 5439508 w 5673969"/>
              <a:gd name="connsiteY15" fmla="*/ 570523 h 905608"/>
              <a:gd name="connsiteX16" fmla="*/ 5673969 w 5673969"/>
              <a:gd name="connsiteY16" fmla="*/ 562708 h 905608"/>
              <a:gd name="connsiteX0" fmla="*/ 0 w 5673969"/>
              <a:gd name="connsiteY0" fmla="*/ 109415 h 905608"/>
              <a:gd name="connsiteX1" fmla="*/ 453292 w 5673969"/>
              <a:gd name="connsiteY1" fmla="*/ 633046 h 905608"/>
              <a:gd name="connsiteX2" fmla="*/ 789354 w 5673969"/>
              <a:gd name="connsiteY2" fmla="*/ 812800 h 905608"/>
              <a:gd name="connsiteX3" fmla="*/ 1143000 w 5673969"/>
              <a:gd name="connsiteY3" fmla="*/ 76200 h 905608"/>
              <a:gd name="connsiteX4" fmla="*/ 1600200 w 5673969"/>
              <a:gd name="connsiteY4" fmla="*/ 838200 h 905608"/>
              <a:gd name="connsiteX5" fmla="*/ 2209800 w 5673969"/>
              <a:gd name="connsiteY5" fmla="*/ 76200 h 905608"/>
              <a:gd name="connsiteX6" fmla="*/ 2667000 w 5673969"/>
              <a:gd name="connsiteY6" fmla="*/ 762000 h 905608"/>
              <a:gd name="connsiteX7" fmla="*/ 3200400 w 5673969"/>
              <a:gd name="connsiteY7" fmla="*/ 0 h 905608"/>
              <a:gd name="connsiteX8" fmla="*/ 3733800 w 5673969"/>
              <a:gd name="connsiteY8" fmla="*/ 762000 h 905608"/>
              <a:gd name="connsiteX9" fmla="*/ 3774831 w 5673969"/>
              <a:gd name="connsiteY9" fmla="*/ 453292 h 905608"/>
              <a:gd name="connsiteX10" fmla="*/ 4345354 w 5673969"/>
              <a:gd name="connsiteY10" fmla="*/ 586154 h 905608"/>
              <a:gd name="connsiteX11" fmla="*/ 4556369 w 5673969"/>
              <a:gd name="connsiteY11" fmla="*/ 609600 h 905608"/>
              <a:gd name="connsiteX12" fmla="*/ 4822092 w 5673969"/>
              <a:gd name="connsiteY12" fmla="*/ 468923 h 905608"/>
              <a:gd name="connsiteX13" fmla="*/ 5087815 w 5673969"/>
              <a:gd name="connsiteY13" fmla="*/ 562708 h 905608"/>
              <a:gd name="connsiteX14" fmla="*/ 5439508 w 5673969"/>
              <a:gd name="connsiteY14" fmla="*/ 570523 h 905608"/>
              <a:gd name="connsiteX15" fmla="*/ 5439508 w 5673969"/>
              <a:gd name="connsiteY15" fmla="*/ 570523 h 905608"/>
              <a:gd name="connsiteX16" fmla="*/ 5673969 w 5673969"/>
              <a:gd name="connsiteY16" fmla="*/ 562708 h 905608"/>
              <a:gd name="connsiteX0" fmla="*/ 0 w 5673969"/>
              <a:gd name="connsiteY0" fmla="*/ 109415 h 905608"/>
              <a:gd name="connsiteX1" fmla="*/ 453292 w 5673969"/>
              <a:gd name="connsiteY1" fmla="*/ 633046 h 905608"/>
              <a:gd name="connsiteX2" fmla="*/ 789354 w 5673969"/>
              <a:gd name="connsiteY2" fmla="*/ 812800 h 905608"/>
              <a:gd name="connsiteX3" fmla="*/ 1143000 w 5673969"/>
              <a:gd name="connsiteY3" fmla="*/ 76200 h 905608"/>
              <a:gd name="connsiteX4" fmla="*/ 1600200 w 5673969"/>
              <a:gd name="connsiteY4" fmla="*/ 838200 h 905608"/>
              <a:gd name="connsiteX5" fmla="*/ 2133600 w 5673969"/>
              <a:gd name="connsiteY5" fmla="*/ 76200 h 905608"/>
              <a:gd name="connsiteX6" fmla="*/ 2667000 w 5673969"/>
              <a:gd name="connsiteY6" fmla="*/ 762000 h 905608"/>
              <a:gd name="connsiteX7" fmla="*/ 3200400 w 5673969"/>
              <a:gd name="connsiteY7" fmla="*/ 0 h 905608"/>
              <a:gd name="connsiteX8" fmla="*/ 3733800 w 5673969"/>
              <a:gd name="connsiteY8" fmla="*/ 762000 h 905608"/>
              <a:gd name="connsiteX9" fmla="*/ 3774831 w 5673969"/>
              <a:gd name="connsiteY9" fmla="*/ 453292 h 905608"/>
              <a:gd name="connsiteX10" fmla="*/ 4345354 w 5673969"/>
              <a:gd name="connsiteY10" fmla="*/ 586154 h 905608"/>
              <a:gd name="connsiteX11" fmla="*/ 4556369 w 5673969"/>
              <a:gd name="connsiteY11" fmla="*/ 609600 h 905608"/>
              <a:gd name="connsiteX12" fmla="*/ 4822092 w 5673969"/>
              <a:gd name="connsiteY12" fmla="*/ 468923 h 905608"/>
              <a:gd name="connsiteX13" fmla="*/ 5087815 w 5673969"/>
              <a:gd name="connsiteY13" fmla="*/ 562708 h 905608"/>
              <a:gd name="connsiteX14" fmla="*/ 5439508 w 5673969"/>
              <a:gd name="connsiteY14" fmla="*/ 570523 h 905608"/>
              <a:gd name="connsiteX15" fmla="*/ 5439508 w 5673969"/>
              <a:gd name="connsiteY15" fmla="*/ 570523 h 905608"/>
              <a:gd name="connsiteX16" fmla="*/ 5673969 w 5673969"/>
              <a:gd name="connsiteY16" fmla="*/ 562708 h 905608"/>
              <a:gd name="connsiteX0" fmla="*/ 0 w 5673969"/>
              <a:gd name="connsiteY0" fmla="*/ 109415 h 905608"/>
              <a:gd name="connsiteX1" fmla="*/ 453292 w 5673969"/>
              <a:gd name="connsiteY1" fmla="*/ 633046 h 905608"/>
              <a:gd name="connsiteX2" fmla="*/ 789354 w 5673969"/>
              <a:gd name="connsiteY2" fmla="*/ 812800 h 905608"/>
              <a:gd name="connsiteX3" fmla="*/ 1143000 w 5673969"/>
              <a:gd name="connsiteY3" fmla="*/ 76200 h 905608"/>
              <a:gd name="connsiteX4" fmla="*/ 1600200 w 5673969"/>
              <a:gd name="connsiteY4" fmla="*/ 838200 h 905608"/>
              <a:gd name="connsiteX5" fmla="*/ 2133600 w 5673969"/>
              <a:gd name="connsiteY5" fmla="*/ 76200 h 905608"/>
              <a:gd name="connsiteX6" fmla="*/ 2667000 w 5673969"/>
              <a:gd name="connsiteY6" fmla="*/ 762000 h 905608"/>
              <a:gd name="connsiteX7" fmla="*/ 3200400 w 5673969"/>
              <a:gd name="connsiteY7" fmla="*/ 0 h 905608"/>
              <a:gd name="connsiteX8" fmla="*/ 3733800 w 5673969"/>
              <a:gd name="connsiteY8" fmla="*/ 762000 h 905608"/>
              <a:gd name="connsiteX9" fmla="*/ 4191000 w 5673969"/>
              <a:gd name="connsiteY9" fmla="*/ 76200 h 905608"/>
              <a:gd name="connsiteX10" fmla="*/ 4345354 w 5673969"/>
              <a:gd name="connsiteY10" fmla="*/ 586154 h 905608"/>
              <a:gd name="connsiteX11" fmla="*/ 4556369 w 5673969"/>
              <a:gd name="connsiteY11" fmla="*/ 609600 h 905608"/>
              <a:gd name="connsiteX12" fmla="*/ 4822092 w 5673969"/>
              <a:gd name="connsiteY12" fmla="*/ 468923 h 905608"/>
              <a:gd name="connsiteX13" fmla="*/ 5087815 w 5673969"/>
              <a:gd name="connsiteY13" fmla="*/ 562708 h 905608"/>
              <a:gd name="connsiteX14" fmla="*/ 5439508 w 5673969"/>
              <a:gd name="connsiteY14" fmla="*/ 570523 h 905608"/>
              <a:gd name="connsiteX15" fmla="*/ 5439508 w 5673969"/>
              <a:gd name="connsiteY15" fmla="*/ 570523 h 905608"/>
              <a:gd name="connsiteX16" fmla="*/ 5673969 w 5673969"/>
              <a:gd name="connsiteY16" fmla="*/ 562708 h 905608"/>
              <a:gd name="connsiteX0" fmla="*/ 0 w 5673969"/>
              <a:gd name="connsiteY0" fmla="*/ 109415 h 905608"/>
              <a:gd name="connsiteX1" fmla="*/ 453292 w 5673969"/>
              <a:gd name="connsiteY1" fmla="*/ 633046 h 905608"/>
              <a:gd name="connsiteX2" fmla="*/ 789354 w 5673969"/>
              <a:gd name="connsiteY2" fmla="*/ 812800 h 905608"/>
              <a:gd name="connsiteX3" fmla="*/ 1143000 w 5673969"/>
              <a:gd name="connsiteY3" fmla="*/ 76200 h 905608"/>
              <a:gd name="connsiteX4" fmla="*/ 1600200 w 5673969"/>
              <a:gd name="connsiteY4" fmla="*/ 838200 h 905608"/>
              <a:gd name="connsiteX5" fmla="*/ 2133600 w 5673969"/>
              <a:gd name="connsiteY5" fmla="*/ 76200 h 905608"/>
              <a:gd name="connsiteX6" fmla="*/ 2667000 w 5673969"/>
              <a:gd name="connsiteY6" fmla="*/ 762000 h 905608"/>
              <a:gd name="connsiteX7" fmla="*/ 3200400 w 5673969"/>
              <a:gd name="connsiteY7" fmla="*/ 0 h 905608"/>
              <a:gd name="connsiteX8" fmla="*/ 3733800 w 5673969"/>
              <a:gd name="connsiteY8" fmla="*/ 762000 h 905608"/>
              <a:gd name="connsiteX9" fmla="*/ 4191000 w 5673969"/>
              <a:gd name="connsiteY9" fmla="*/ 76200 h 905608"/>
              <a:gd name="connsiteX10" fmla="*/ 4572000 w 5673969"/>
              <a:gd name="connsiteY10" fmla="*/ 685800 h 905608"/>
              <a:gd name="connsiteX11" fmla="*/ 4556369 w 5673969"/>
              <a:gd name="connsiteY11" fmla="*/ 609600 h 905608"/>
              <a:gd name="connsiteX12" fmla="*/ 4822092 w 5673969"/>
              <a:gd name="connsiteY12" fmla="*/ 468923 h 905608"/>
              <a:gd name="connsiteX13" fmla="*/ 5087815 w 5673969"/>
              <a:gd name="connsiteY13" fmla="*/ 562708 h 905608"/>
              <a:gd name="connsiteX14" fmla="*/ 5439508 w 5673969"/>
              <a:gd name="connsiteY14" fmla="*/ 570523 h 905608"/>
              <a:gd name="connsiteX15" fmla="*/ 5439508 w 5673969"/>
              <a:gd name="connsiteY15" fmla="*/ 570523 h 905608"/>
              <a:gd name="connsiteX16" fmla="*/ 5673969 w 5673969"/>
              <a:gd name="connsiteY16" fmla="*/ 562708 h 905608"/>
              <a:gd name="connsiteX0" fmla="*/ 0 w 5673969"/>
              <a:gd name="connsiteY0" fmla="*/ 109415 h 905608"/>
              <a:gd name="connsiteX1" fmla="*/ 453292 w 5673969"/>
              <a:gd name="connsiteY1" fmla="*/ 633046 h 905608"/>
              <a:gd name="connsiteX2" fmla="*/ 789354 w 5673969"/>
              <a:gd name="connsiteY2" fmla="*/ 812800 h 905608"/>
              <a:gd name="connsiteX3" fmla="*/ 1143000 w 5673969"/>
              <a:gd name="connsiteY3" fmla="*/ 76200 h 905608"/>
              <a:gd name="connsiteX4" fmla="*/ 1600200 w 5673969"/>
              <a:gd name="connsiteY4" fmla="*/ 838200 h 905608"/>
              <a:gd name="connsiteX5" fmla="*/ 2133600 w 5673969"/>
              <a:gd name="connsiteY5" fmla="*/ 76200 h 905608"/>
              <a:gd name="connsiteX6" fmla="*/ 2667000 w 5673969"/>
              <a:gd name="connsiteY6" fmla="*/ 762000 h 905608"/>
              <a:gd name="connsiteX7" fmla="*/ 3200400 w 5673969"/>
              <a:gd name="connsiteY7" fmla="*/ 0 h 905608"/>
              <a:gd name="connsiteX8" fmla="*/ 3733800 w 5673969"/>
              <a:gd name="connsiteY8" fmla="*/ 762000 h 905608"/>
              <a:gd name="connsiteX9" fmla="*/ 4191000 w 5673969"/>
              <a:gd name="connsiteY9" fmla="*/ 76200 h 905608"/>
              <a:gd name="connsiteX10" fmla="*/ 4572000 w 5673969"/>
              <a:gd name="connsiteY10" fmla="*/ 685800 h 905608"/>
              <a:gd name="connsiteX11" fmla="*/ 4876800 w 5673969"/>
              <a:gd name="connsiteY11" fmla="*/ 152400 h 905608"/>
              <a:gd name="connsiteX12" fmla="*/ 4822092 w 5673969"/>
              <a:gd name="connsiteY12" fmla="*/ 468923 h 905608"/>
              <a:gd name="connsiteX13" fmla="*/ 5087815 w 5673969"/>
              <a:gd name="connsiteY13" fmla="*/ 562708 h 905608"/>
              <a:gd name="connsiteX14" fmla="*/ 5439508 w 5673969"/>
              <a:gd name="connsiteY14" fmla="*/ 570523 h 905608"/>
              <a:gd name="connsiteX15" fmla="*/ 5439508 w 5673969"/>
              <a:gd name="connsiteY15" fmla="*/ 570523 h 905608"/>
              <a:gd name="connsiteX16" fmla="*/ 5673969 w 5673969"/>
              <a:gd name="connsiteY16" fmla="*/ 562708 h 905608"/>
              <a:gd name="connsiteX0" fmla="*/ 0 w 5439508"/>
              <a:gd name="connsiteY0" fmla="*/ 109415 h 905608"/>
              <a:gd name="connsiteX1" fmla="*/ 453292 w 5439508"/>
              <a:gd name="connsiteY1" fmla="*/ 633046 h 905608"/>
              <a:gd name="connsiteX2" fmla="*/ 789354 w 5439508"/>
              <a:gd name="connsiteY2" fmla="*/ 812800 h 905608"/>
              <a:gd name="connsiteX3" fmla="*/ 1143000 w 5439508"/>
              <a:gd name="connsiteY3" fmla="*/ 76200 h 905608"/>
              <a:gd name="connsiteX4" fmla="*/ 1600200 w 5439508"/>
              <a:gd name="connsiteY4" fmla="*/ 838200 h 905608"/>
              <a:gd name="connsiteX5" fmla="*/ 2133600 w 5439508"/>
              <a:gd name="connsiteY5" fmla="*/ 76200 h 905608"/>
              <a:gd name="connsiteX6" fmla="*/ 2667000 w 5439508"/>
              <a:gd name="connsiteY6" fmla="*/ 762000 h 905608"/>
              <a:gd name="connsiteX7" fmla="*/ 3200400 w 5439508"/>
              <a:gd name="connsiteY7" fmla="*/ 0 h 905608"/>
              <a:gd name="connsiteX8" fmla="*/ 3733800 w 5439508"/>
              <a:gd name="connsiteY8" fmla="*/ 762000 h 905608"/>
              <a:gd name="connsiteX9" fmla="*/ 4191000 w 5439508"/>
              <a:gd name="connsiteY9" fmla="*/ 76200 h 905608"/>
              <a:gd name="connsiteX10" fmla="*/ 4572000 w 5439508"/>
              <a:gd name="connsiteY10" fmla="*/ 685800 h 905608"/>
              <a:gd name="connsiteX11" fmla="*/ 4876800 w 5439508"/>
              <a:gd name="connsiteY11" fmla="*/ 152400 h 905608"/>
              <a:gd name="connsiteX12" fmla="*/ 4822092 w 5439508"/>
              <a:gd name="connsiteY12" fmla="*/ 468923 h 905608"/>
              <a:gd name="connsiteX13" fmla="*/ 5087815 w 5439508"/>
              <a:gd name="connsiteY13" fmla="*/ 562708 h 905608"/>
              <a:gd name="connsiteX14" fmla="*/ 5439508 w 5439508"/>
              <a:gd name="connsiteY14" fmla="*/ 570523 h 905608"/>
              <a:gd name="connsiteX15" fmla="*/ 5439508 w 5439508"/>
              <a:gd name="connsiteY15" fmla="*/ 570523 h 905608"/>
              <a:gd name="connsiteX0" fmla="*/ 0 w 5439508"/>
              <a:gd name="connsiteY0" fmla="*/ 109415 h 905608"/>
              <a:gd name="connsiteX1" fmla="*/ 453292 w 5439508"/>
              <a:gd name="connsiteY1" fmla="*/ 633046 h 905608"/>
              <a:gd name="connsiteX2" fmla="*/ 789354 w 5439508"/>
              <a:gd name="connsiteY2" fmla="*/ 812800 h 905608"/>
              <a:gd name="connsiteX3" fmla="*/ 1143000 w 5439508"/>
              <a:gd name="connsiteY3" fmla="*/ 76200 h 905608"/>
              <a:gd name="connsiteX4" fmla="*/ 1600200 w 5439508"/>
              <a:gd name="connsiteY4" fmla="*/ 838200 h 905608"/>
              <a:gd name="connsiteX5" fmla="*/ 2133600 w 5439508"/>
              <a:gd name="connsiteY5" fmla="*/ 76200 h 905608"/>
              <a:gd name="connsiteX6" fmla="*/ 2667000 w 5439508"/>
              <a:gd name="connsiteY6" fmla="*/ 762000 h 905608"/>
              <a:gd name="connsiteX7" fmla="*/ 3200400 w 5439508"/>
              <a:gd name="connsiteY7" fmla="*/ 0 h 905608"/>
              <a:gd name="connsiteX8" fmla="*/ 3733800 w 5439508"/>
              <a:gd name="connsiteY8" fmla="*/ 762000 h 905608"/>
              <a:gd name="connsiteX9" fmla="*/ 4191000 w 5439508"/>
              <a:gd name="connsiteY9" fmla="*/ 76200 h 905608"/>
              <a:gd name="connsiteX10" fmla="*/ 4572000 w 5439508"/>
              <a:gd name="connsiteY10" fmla="*/ 685800 h 905608"/>
              <a:gd name="connsiteX11" fmla="*/ 4876800 w 5439508"/>
              <a:gd name="connsiteY11" fmla="*/ 152400 h 905608"/>
              <a:gd name="connsiteX12" fmla="*/ 4822092 w 5439508"/>
              <a:gd name="connsiteY12" fmla="*/ 468923 h 905608"/>
              <a:gd name="connsiteX13" fmla="*/ 5087815 w 5439508"/>
              <a:gd name="connsiteY13" fmla="*/ 562708 h 905608"/>
              <a:gd name="connsiteX14" fmla="*/ 5439508 w 5439508"/>
              <a:gd name="connsiteY14" fmla="*/ 570523 h 905608"/>
              <a:gd name="connsiteX0" fmla="*/ 0 w 5445369"/>
              <a:gd name="connsiteY0" fmla="*/ 109415 h 905608"/>
              <a:gd name="connsiteX1" fmla="*/ 453292 w 5445369"/>
              <a:gd name="connsiteY1" fmla="*/ 633046 h 905608"/>
              <a:gd name="connsiteX2" fmla="*/ 789354 w 5445369"/>
              <a:gd name="connsiteY2" fmla="*/ 812800 h 905608"/>
              <a:gd name="connsiteX3" fmla="*/ 1143000 w 5445369"/>
              <a:gd name="connsiteY3" fmla="*/ 76200 h 905608"/>
              <a:gd name="connsiteX4" fmla="*/ 1600200 w 5445369"/>
              <a:gd name="connsiteY4" fmla="*/ 838200 h 905608"/>
              <a:gd name="connsiteX5" fmla="*/ 2133600 w 5445369"/>
              <a:gd name="connsiteY5" fmla="*/ 76200 h 905608"/>
              <a:gd name="connsiteX6" fmla="*/ 2667000 w 5445369"/>
              <a:gd name="connsiteY6" fmla="*/ 762000 h 905608"/>
              <a:gd name="connsiteX7" fmla="*/ 3200400 w 5445369"/>
              <a:gd name="connsiteY7" fmla="*/ 0 h 905608"/>
              <a:gd name="connsiteX8" fmla="*/ 3733800 w 5445369"/>
              <a:gd name="connsiteY8" fmla="*/ 762000 h 905608"/>
              <a:gd name="connsiteX9" fmla="*/ 4191000 w 5445369"/>
              <a:gd name="connsiteY9" fmla="*/ 76200 h 905608"/>
              <a:gd name="connsiteX10" fmla="*/ 4572000 w 5445369"/>
              <a:gd name="connsiteY10" fmla="*/ 685800 h 905608"/>
              <a:gd name="connsiteX11" fmla="*/ 4876800 w 5445369"/>
              <a:gd name="connsiteY11" fmla="*/ 152400 h 905608"/>
              <a:gd name="connsiteX12" fmla="*/ 5410200 w 5445369"/>
              <a:gd name="connsiteY12" fmla="*/ 762000 h 905608"/>
              <a:gd name="connsiteX13" fmla="*/ 5087815 w 5445369"/>
              <a:gd name="connsiteY13" fmla="*/ 562708 h 905608"/>
              <a:gd name="connsiteX14" fmla="*/ 5439508 w 5445369"/>
              <a:gd name="connsiteY14" fmla="*/ 570523 h 905608"/>
              <a:gd name="connsiteX0" fmla="*/ 0 w 5445369"/>
              <a:gd name="connsiteY0" fmla="*/ 109415 h 905608"/>
              <a:gd name="connsiteX1" fmla="*/ 453292 w 5445369"/>
              <a:gd name="connsiteY1" fmla="*/ 633046 h 905608"/>
              <a:gd name="connsiteX2" fmla="*/ 789354 w 5445369"/>
              <a:gd name="connsiteY2" fmla="*/ 812800 h 905608"/>
              <a:gd name="connsiteX3" fmla="*/ 1143000 w 5445369"/>
              <a:gd name="connsiteY3" fmla="*/ 76200 h 905608"/>
              <a:gd name="connsiteX4" fmla="*/ 1600200 w 5445369"/>
              <a:gd name="connsiteY4" fmla="*/ 838200 h 905608"/>
              <a:gd name="connsiteX5" fmla="*/ 2133600 w 5445369"/>
              <a:gd name="connsiteY5" fmla="*/ 76200 h 905608"/>
              <a:gd name="connsiteX6" fmla="*/ 2667000 w 5445369"/>
              <a:gd name="connsiteY6" fmla="*/ 762000 h 905608"/>
              <a:gd name="connsiteX7" fmla="*/ 3200400 w 5445369"/>
              <a:gd name="connsiteY7" fmla="*/ 0 h 905608"/>
              <a:gd name="connsiteX8" fmla="*/ 3733800 w 5445369"/>
              <a:gd name="connsiteY8" fmla="*/ 762000 h 905608"/>
              <a:gd name="connsiteX9" fmla="*/ 4191000 w 5445369"/>
              <a:gd name="connsiteY9" fmla="*/ 76200 h 905608"/>
              <a:gd name="connsiteX10" fmla="*/ 4572000 w 5445369"/>
              <a:gd name="connsiteY10" fmla="*/ 685800 h 905608"/>
              <a:gd name="connsiteX11" fmla="*/ 4876800 w 5445369"/>
              <a:gd name="connsiteY11" fmla="*/ 152400 h 905608"/>
              <a:gd name="connsiteX12" fmla="*/ 5410200 w 5445369"/>
              <a:gd name="connsiteY12" fmla="*/ 762000 h 905608"/>
              <a:gd name="connsiteX13" fmla="*/ 5087815 w 5445369"/>
              <a:gd name="connsiteY13" fmla="*/ 562708 h 905608"/>
              <a:gd name="connsiteX0" fmla="*/ 0 w 5867400"/>
              <a:gd name="connsiteY0" fmla="*/ 109415 h 905608"/>
              <a:gd name="connsiteX1" fmla="*/ 453292 w 5867400"/>
              <a:gd name="connsiteY1" fmla="*/ 633046 h 905608"/>
              <a:gd name="connsiteX2" fmla="*/ 789354 w 5867400"/>
              <a:gd name="connsiteY2" fmla="*/ 812800 h 905608"/>
              <a:gd name="connsiteX3" fmla="*/ 1143000 w 5867400"/>
              <a:gd name="connsiteY3" fmla="*/ 76200 h 905608"/>
              <a:gd name="connsiteX4" fmla="*/ 1600200 w 5867400"/>
              <a:gd name="connsiteY4" fmla="*/ 838200 h 905608"/>
              <a:gd name="connsiteX5" fmla="*/ 2133600 w 5867400"/>
              <a:gd name="connsiteY5" fmla="*/ 76200 h 905608"/>
              <a:gd name="connsiteX6" fmla="*/ 2667000 w 5867400"/>
              <a:gd name="connsiteY6" fmla="*/ 762000 h 905608"/>
              <a:gd name="connsiteX7" fmla="*/ 3200400 w 5867400"/>
              <a:gd name="connsiteY7" fmla="*/ 0 h 905608"/>
              <a:gd name="connsiteX8" fmla="*/ 3733800 w 5867400"/>
              <a:gd name="connsiteY8" fmla="*/ 762000 h 905608"/>
              <a:gd name="connsiteX9" fmla="*/ 4191000 w 5867400"/>
              <a:gd name="connsiteY9" fmla="*/ 76200 h 905608"/>
              <a:gd name="connsiteX10" fmla="*/ 4572000 w 5867400"/>
              <a:gd name="connsiteY10" fmla="*/ 685800 h 905608"/>
              <a:gd name="connsiteX11" fmla="*/ 4876800 w 5867400"/>
              <a:gd name="connsiteY11" fmla="*/ 152400 h 905608"/>
              <a:gd name="connsiteX12" fmla="*/ 5410200 w 5867400"/>
              <a:gd name="connsiteY12" fmla="*/ 762000 h 905608"/>
              <a:gd name="connsiteX13" fmla="*/ 5867400 w 5867400"/>
              <a:gd name="connsiteY13" fmla="*/ 152400 h 905608"/>
              <a:gd name="connsiteX0" fmla="*/ 0 w 5867400"/>
              <a:gd name="connsiteY0" fmla="*/ 109415 h 914400"/>
              <a:gd name="connsiteX1" fmla="*/ 381000 w 5867400"/>
              <a:gd name="connsiteY1" fmla="*/ 685800 h 914400"/>
              <a:gd name="connsiteX2" fmla="*/ 789354 w 5867400"/>
              <a:gd name="connsiteY2" fmla="*/ 812800 h 914400"/>
              <a:gd name="connsiteX3" fmla="*/ 1143000 w 5867400"/>
              <a:gd name="connsiteY3" fmla="*/ 76200 h 914400"/>
              <a:gd name="connsiteX4" fmla="*/ 1600200 w 5867400"/>
              <a:gd name="connsiteY4" fmla="*/ 838200 h 914400"/>
              <a:gd name="connsiteX5" fmla="*/ 2133600 w 5867400"/>
              <a:gd name="connsiteY5" fmla="*/ 76200 h 914400"/>
              <a:gd name="connsiteX6" fmla="*/ 2667000 w 5867400"/>
              <a:gd name="connsiteY6" fmla="*/ 762000 h 914400"/>
              <a:gd name="connsiteX7" fmla="*/ 3200400 w 5867400"/>
              <a:gd name="connsiteY7" fmla="*/ 0 h 914400"/>
              <a:gd name="connsiteX8" fmla="*/ 3733800 w 5867400"/>
              <a:gd name="connsiteY8" fmla="*/ 762000 h 914400"/>
              <a:gd name="connsiteX9" fmla="*/ 4191000 w 5867400"/>
              <a:gd name="connsiteY9" fmla="*/ 76200 h 914400"/>
              <a:gd name="connsiteX10" fmla="*/ 4572000 w 5867400"/>
              <a:gd name="connsiteY10" fmla="*/ 685800 h 914400"/>
              <a:gd name="connsiteX11" fmla="*/ 4876800 w 5867400"/>
              <a:gd name="connsiteY11" fmla="*/ 152400 h 914400"/>
              <a:gd name="connsiteX12" fmla="*/ 5410200 w 5867400"/>
              <a:gd name="connsiteY12" fmla="*/ 762000 h 914400"/>
              <a:gd name="connsiteX13" fmla="*/ 5867400 w 5867400"/>
              <a:gd name="connsiteY13" fmla="*/ 152400 h 914400"/>
              <a:gd name="connsiteX0" fmla="*/ 0 w 5867400"/>
              <a:gd name="connsiteY0" fmla="*/ 109415 h 939800"/>
              <a:gd name="connsiteX1" fmla="*/ 381000 w 5867400"/>
              <a:gd name="connsiteY1" fmla="*/ 685800 h 939800"/>
              <a:gd name="connsiteX2" fmla="*/ 762000 w 5867400"/>
              <a:gd name="connsiteY2" fmla="*/ 838200 h 939800"/>
              <a:gd name="connsiteX3" fmla="*/ 1143000 w 5867400"/>
              <a:gd name="connsiteY3" fmla="*/ 76200 h 939800"/>
              <a:gd name="connsiteX4" fmla="*/ 1600200 w 5867400"/>
              <a:gd name="connsiteY4" fmla="*/ 838200 h 939800"/>
              <a:gd name="connsiteX5" fmla="*/ 2133600 w 5867400"/>
              <a:gd name="connsiteY5" fmla="*/ 76200 h 939800"/>
              <a:gd name="connsiteX6" fmla="*/ 2667000 w 5867400"/>
              <a:gd name="connsiteY6" fmla="*/ 762000 h 939800"/>
              <a:gd name="connsiteX7" fmla="*/ 3200400 w 5867400"/>
              <a:gd name="connsiteY7" fmla="*/ 0 h 939800"/>
              <a:gd name="connsiteX8" fmla="*/ 3733800 w 5867400"/>
              <a:gd name="connsiteY8" fmla="*/ 762000 h 939800"/>
              <a:gd name="connsiteX9" fmla="*/ 4191000 w 5867400"/>
              <a:gd name="connsiteY9" fmla="*/ 76200 h 939800"/>
              <a:gd name="connsiteX10" fmla="*/ 4572000 w 5867400"/>
              <a:gd name="connsiteY10" fmla="*/ 685800 h 939800"/>
              <a:gd name="connsiteX11" fmla="*/ 4876800 w 5867400"/>
              <a:gd name="connsiteY11" fmla="*/ 152400 h 939800"/>
              <a:gd name="connsiteX12" fmla="*/ 5410200 w 5867400"/>
              <a:gd name="connsiteY12" fmla="*/ 762000 h 939800"/>
              <a:gd name="connsiteX13" fmla="*/ 5867400 w 5867400"/>
              <a:gd name="connsiteY13" fmla="*/ 152400 h 939800"/>
              <a:gd name="connsiteX0" fmla="*/ 0 w 5867400"/>
              <a:gd name="connsiteY0" fmla="*/ 109415 h 843736"/>
              <a:gd name="connsiteX1" fmla="*/ 762000 w 5867400"/>
              <a:gd name="connsiteY1" fmla="*/ 838200 h 843736"/>
              <a:gd name="connsiteX2" fmla="*/ 1143000 w 5867400"/>
              <a:gd name="connsiteY2" fmla="*/ 76200 h 843736"/>
              <a:gd name="connsiteX3" fmla="*/ 1600200 w 5867400"/>
              <a:gd name="connsiteY3" fmla="*/ 838200 h 843736"/>
              <a:gd name="connsiteX4" fmla="*/ 2133600 w 5867400"/>
              <a:gd name="connsiteY4" fmla="*/ 76200 h 843736"/>
              <a:gd name="connsiteX5" fmla="*/ 2667000 w 5867400"/>
              <a:gd name="connsiteY5" fmla="*/ 762000 h 843736"/>
              <a:gd name="connsiteX6" fmla="*/ 3200400 w 5867400"/>
              <a:gd name="connsiteY6" fmla="*/ 0 h 843736"/>
              <a:gd name="connsiteX7" fmla="*/ 3733800 w 5867400"/>
              <a:gd name="connsiteY7" fmla="*/ 762000 h 843736"/>
              <a:gd name="connsiteX8" fmla="*/ 4191000 w 5867400"/>
              <a:gd name="connsiteY8" fmla="*/ 76200 h 843736"/>
              <a:gd name="connsiteX9" fmla="*/ 4572000 w 5867400"/>
              <a:gd name="connsiteY9" fmla="*/ 685800 h 843736"/>
              <a:gd name="connsiteX10" fmla="*/ 4876800 w 5867400"/>
              <a:gd name="connsiteY10" fmla="*/ 152400 h 843736"/>
              <a:gd name="connsiteX11" fmla="*/ 5410200 w 5867400"/>
              <a:gd name="connsiteY11" fmla="*/ 762000 h 843736"/>
              <a:gd name="connsiteX12" fmla="*/ 5867400 w 5867400"/>
              <a:gd name="connsiteY12" fmla="*/ 152400 h 843736"/>
              <a:gd name="connsiteX0" fmla="*/ 0 w 5867400"/>
              <a:gd name="connsiteY0" fmla="*/ 109415 h 939800"/>
              <a:gd name="connsiteX1" fmla="*/ 533400 w 5867400"/>
              <a:gd name="connsiteY1" fmla="*/ 685800 h 939800"/>
              <a:gd name="connsiteX2" fmla="*/ 762000 w 5867400"/>
              <a:gd name="connsiteY2" fmla="*/ 838200 h 939800"/>
              <a:gd name="connsiteX3" fmla="*/ 1143000 w 5867400"/>
              <a:gd name="connsiteY3" fmla="*/ 76200 h 939800"/>
              <a:gd name="connsiteX4" fmla="*/ 1600200 w 5867400"/>
              <a:gd name="connsiteY4" fmla="*/ 838200 h 939800"/>
              <a:gd name="connsiteX5" fmla="*/ 2133600 w 5867400"/>
              <a:gd name="connsiteY5" fmla="*/ 76200 h 939800"/>
              <a:gd name="connsiteX6" fmla="*/ 2667000 w 5867400"/>
              <a:gd name="connsiteY6" fmla="*/ 762000 h 939800"/>
              <a:gd name="connsiteX7" fmla="*/ 3200400 w 5867400"/>
              <a:gd name="connsiteY7" fmla="*/ 0 h 939800"/>
              <a:gd name="connsiteX8" fmla="*/ 3733800 w 5867400"/>
              <a:gd name="connsiteY8" fmla="*/ 762000 h 939800"/>
              <a:gd name="connsiteX9" fmla="*/ 4191000 w 5867400"/>
              <a:gd name="connsiteY9" fmla="*/ 76200 h 939800"/>
              <a:gd name="connsiteX10" fmla="*/ 4572000 w 5867400"/>
              <a:gd name="connsiteY10" fmla="*/ 685800 h 939800"/>
              <a:gd name="connsiteX11" fmla="*/ 4876800 w 5867400"/>
              <a:gd name="connsiteY11" fmla="*/ 152400 h 939800"/>
              <a:gd name="connsiteX12" fmla="*/ 5410200 w 5867400"/>
              <a:gd name="connsiteY12" fmla="*/ 762000 h 939800"/>
              <a:gd name="connsiteX13" fmla="*/ 5867400 w 5867400"/>
              <a:gd name="connsiteY13" fmla="*/ 152400 h 939800"/>
              <a:gd name="connsiteX0" fmla="*/ 0 w 5867400"/>
              <a:gd name="connsiteY0" fmla="*/ 109415 h 838200"/>
              <a:gd name="connsiteX1" fmla="*/ 762000 w 5867400"/>
              <a:gd name="connsiteY1" fmla="*/ 838200 h 838200"/>
              <a:gd name="connsiteX2" fmla="*/ 1143000 w 5867400"/>
              <a:gd name="connsiteY2" fmla="*/ 76200 h 838200"/>
              <a:gd name="connsiteX3" fmla="*/ 1600200 w 5867400"/>
              <a:gd name="connsiteY3" fmla="*/ 838200 h 838200"/>
              <a:gd name="connsiteX4" fmla="*/ 2133600 w 5867400"/>
              <a:gd name="connsiteY4" fmla="*/ 76200 h 838200"/>
              <a:gd name="connsiteX5" fmla="*/ 2667000 w 5867400"/>
              <a:gd name="connsiteY5" fmla="*/ 762000 h 838200"/>
              <a:gd name="connsiteX6" fmla="*/ 3200400 w 5867400"/>
              <a:gd name="connsiteY6" fmla="*/ 0 h 838200"/>
              <a:gd name="connsiteX7" fmla="*/ 3733800 w 5867400"/>
              <a:gd name="connsiteY7" fmla="*/ 762000 h 838200"/>
              <a:gd name="connsiteX8" fmla="*/ 4191000 w 5867400"/>
              <a:gd name="connsiteY8" fmla="*/ 76200 h 838200"/>
              <a:gd name="connsiteX9" fmla="*/ 4572000 w 5867400"/>
              <a:gd name="connsiteY9" fmla="*/ 685800 h 838200"/>
              <a:gd name="connsiteX10" fmla="*/ 4876800 w 5867400"/>
              <a:gd name="connsiteY10" fmla="*/ 152400 h 838200"/>
              <a:gd name="connsiteX11" fmla="*/ 5410200 w 5867400"/>
              <a:gd name="connsiteY11" fmla="*/ 762000 h 838200"/>
              <a:gd name="connsiteX12" fmla="*/ 5867400 w 5867400"/>
              <a:gd name="connsiteY12" fmla="*/ 152400 h 838200"/>
              <a:gd name="connsiteX0" fmla="*/ 0 w 5867400"/>
              <a:gd name="connsiteY0" fmla="*/ 109415 h 838200"/>
              <a:gd name="connsiteX1" fmla="*/ 533400 w 5867400"/>
              <a:gd name="connsiteY1" fmla="*/ 838200 h 838200"/>
              <a:gd name="connsiteX2" fmla="*/ 1143000 w 5867400"/>
              <a:gd name="connsiteY2" fmla="*/ 76200 h 838200"/>
              <a:gd name="connsiteX3" fmla="*/ 1600200 w 5867400"/>
              <a:gd name="connsiteY3" fmla="*/ 838200 h 838200"/>
              <a:gd name="connsiteX4" fmla="*/ 2133600 w 5867400"/>
              <a:gd name="connsiteY4" fmla="*/ 76200 h 838200"/>
              <a:gd name="connsiteX5" fmla="*/ 2667000 w 5867400"/>
              <a:gd name="connsiteY5" fmla="*/ 762000 h 838200"/>
              <a:gd name="connsiteX6" fmla="*/ 3200400 w 5867400"/>
              <a:gd name="connsiteY6" fmla="*/ 0 h 838200"/>
              <a:gd name="connsiteX7" fmla="*/ 3733800 w 5867400"/>
              <a:gd name="connsiteY7" fmla="*/ 762000 h 838200"/>
              <a:gd name="connsiteX8" fmla="*/ 4191000 w 5867400"/>
              <a:gd name="connsiteY8" fmla="*/ 76200 h 838200"/>
              <a:gd name="connsiteX9" fmla="*/ 4572000 w 5867400"/>
              <a:gd name="connsiteY9" fmla="*/ 685800 h 838200"/>
              <a:gd name="connsiteX10" fmla="*/ 4876800 w 5867400"/>
              <a:gd name="connsiteY10" fmla="*/ 152400 h 838200"/>
              <a:gd name="connsiteX11" fmla="*/ 5410200 w 5867400"/>
              <a:gd name="connsiteY11" fmla="*/ 762000 h 838200"/>
              <a:gd name="connsiteX12" fmla="*/ 5867400 w 5867400"/>
              <a:gd name="connsiteY12" fmla="*/ 152400 h 838200"/>
              <a:gd name="connsiteX0" fmla="*/ 0 w 5867400"/>
              <a:gd name="connsiteY0" fmla="*/ 109415 h 838200"/>
              <a:gd name="connsiteX1" fmla="*/ 533400 w 5867400"/>
              <a:gd name="connsiteY1" fmla="*/ 838200 h 838200"/>
              <a:gd name="connsiteX2" fmla="*/ 1143000 w 5867400"/>
              <a:gd name="connsiteY2" fmla="*/ 76200 h 838200"/>
              <a:gd name="connsiteX3" fmla="*/ 1676400 w 5867400"/>
              <a:gd name="connsiteY3" fmla="*/ 762000 h 838200"/>
              <a:gd name="connsiteX4" fmla="*/ 2133600 w 5867400"/>
              <a:gd name="connsiteY4" fmla="*/ 76200 h 838200"/>
              <a:gd name="connsiteX5" fmla="*/ 2667000 w 5867400"/>
              <a:gd name="connsiteY5" fmla="*/ 762000 h 838200"/>
              <a:gd name="connsiteX6" fmla="*/ 3200400 w 5867400"/>
              <a:gd name="connsiteY6" fmla="*/ 0 h 838200"/>
              <a:gd name="connsiteX7" fmla="*/ 3733800 w 5867400"/>
              <a:gd name="connsiteY7" fmla="*/ 762000 h 838200"/>
              <a:gd name="connsiteX8" fmla="*/ 4191000 w 5867400"/>
              <a:gd name="connsiteY8" fmla="*/ 76200 h 838200"/>
              <a:gd name="connsiteX9" fmla="*/ 4572000 w 5867400"/>
              <a:gd name="connsiteY9" fmla="*/ 685800 h 838200"/>
              <a:gd name="connsiteX10" fmla="*/ 4876800 w 5867400"/>
              <a:gd name="connsiteY10" fmla="*/ 152400 h 838200"/>
              <a:gd name="connsiteX11" fmla="*/ 5410200 w 5867400"/>
              <a:gd name="connsiteY11" fmla="*/ 762000 h 838200"/>
              <a:gd name="connsiteX12" fmla="*/ 5867400 w 5867400"/>
              <a:gd name="connsiteY12" fmla="*/ 152400 h 838200"/>
              <a:gd name="connsiteX0" fmla="*/ 0 w 5867400"/>
              <a:gd name="connsiteY0" fmla="*/ 109415 h 838200"/>
              <a:gd name="connsiteX1" fmla="*/ 533400 w 5867400"/>
              <a:gd name="connsiteY1" fmla="*/ 838200 h 838200"/>
              <a:gd name="connsiteX2" fmla="*/ 1066800 w 5867400"/>
              <a:gd name="connsiteY2" fmla="*/ 76200 h 838200"/>
              <a:gd name="connsiteX3" fmla="*/ 1676400 w 5867400"/>
              <a:gd name="connsiteY3" fmla="*/ 762000 h 838200"/>
              <a:gd name="connsiteX4" fmla="*/ 2133600 w 5867400"/>
              <a:gd name="connsiteY4" fmla="*/ 76200 h 838200"/>
              <a:gd name="connsiteX5" fmla="*/ 2667000 w 5867400"/>
              <a:gd name="connsiteY5" fmla="*/ 762000 h 838200"/>
              <a:gd name="connsiteX6" fmla="*/ 3200400 w 5867400"/>
              <a:gd name="connsiteY6" fmla="*/ 0 h 838200"/>
              <a:gd name="connsiteX7" fmla="*/ 3733800 w 5867400"/>
              <a:gd name="connsiteY7" fmla="*/ 762000 h 838200"/>
              <a:gd name="connsiteX8" fmla="*/ 4191000 w 5867400"/>
              <a:gd name="connsiteY8" fmla="*/ 76200 h 838200"/>
              <a:gd name="connsiteX9" fmla="*/ 4572000 w 5867400"/>
              <a:gd name="connsiteY9" fmla="*/ 685800 h 838200"/>
              <a:gd name="connsiteX10" fmla="*/ 4876800 w 5867400"/>
              <a:gd name="connsiteY10" fmla="*/ 152400 h 838200"/>
              <a:gd name="connsiteX11" fmla="*/ 5410200 w 5867400"/>
              <a:gd name="connsiteY11" fmla="*/ 762000 h 838200"/>
              <a:gd name="connsiteX12" fmla="*/ 5867400 w 5867400"/>
              <a:gd name="connsiteY12" fmla="*/ 152400 h 838200"/>
              <a:gd name="connsiteX0" fmla="*/ 0 w 5943600"/>
              <a:gd name="connsiteY0" fmla="*/ 152400 h 838200"/>
              <a:gd name="connsiteX1" fmla="*/ 609600 w 5943600"/>
              <a:gd name="connsiteY1" fmla="*/ 838200 h 838200"/>
              <a:gd name="connsiteX2" fmla="*/ 1143000 w 5943600"/>
              <a:gd name="connsiteY2" fmla="*/ 76200 h 838200"/>
              <a:gd name="connsiteX3" fmla="*/ 1752600 w 5943600"/>
              <a:gd name="connsiteY3" fmla="*/ 762000 h 838200"/>
              <a:gd name="connsiteX4" fmla="*/ 2209800 w 5943600"/>
              <a:gd name="connsiteY4" fmla="*/ 76200 h 838200"/>
              <a:gd name="connsiteX5" fmla="*/ 2743200 w 5943600"/>
              <a:gd name="connsiteY5" fmla="*/ 762000 h 838200"/>
              <a:gd name="connsiteX6" fmla="*/ 3276600 w 5943600"/>
              <a:gd name="connsiteY6" fmla="*/ 0 h 838200"/>
              <a:gd name="connsiteX7" fmla="*/ 3810000 w 5943600"/>
              <a:gd name="connsiteY7" fmla="*/ 762000 h 838200"/>
              <a:gd name="connsiteX8" fmla="*/ 4267200 w 5943600"/>
              <a:gd name="connsiteY8" fmla="*/ 76200 h 838200"/>
              <a:gd name="connsiteX9" fmla="*/ 4648200 w 5943600"/>
              <a:gd name="connsiteY9" fmla="*/ 685800 h 838200"/>
              <a:gd name="connsiteX10" fmla="*/ 4953000 w 5943600"/>
              <a:gd name="connsiteY10" fmla="*/ 152400 h 838200"/>
              <a:gd name="connsiteX11" fmla="*/ 5486400 w 5943600"/>
              <a:gd name="connsiteY11" fmla="*/ 762000 h 838200"/>
              <a:gd name="connsiteX12" fmla="*/ 5943600 w 5943600"/>
              <a:gd name="connsiteY12" fmla="*/ 152400 h 838200"/>
              <a:gd name="connsiteX0" fmla="*/ 0 w 5943600"/>
              <a:gd name="connsiteY0" fmla="*/ 88900 h 774700"/>
              <a:gd name="connsiteX1" fmla="*/ 609600 w 5943600"/>
              <a:gd name="connsiteY1" fmla="*/ 774700 h 774700"/>
              <a:gd name="connsiteX2" fmla="*/ 1143000 w 5943600"/>
              <a:gd name="connsiteY2" fmla="*/ 12700 h 774700"/>
              <a:gd name="connsiteX3" fmla="*/ 1752600 w 5943600"/>
              <a:gd name="connsiteY3" fmla="*/ 698500 h 774700"/>
              <a:gd name="connsiteX4" fmla="*/ 2209800 w 5943600"/>
              <a:gd name="connsiteY4" fmla="*/ 12700 h 774700"/>
              <a:gd name="connsiteX5" fmla="*/ 2743200 w 5943600"/>
              <a:gd name="connsiteY5" fmla="*/ 698500 h 774700"/>
              <a:gd name="connsiteX6" fmla="*/ 3276600 w 5943600"/>
              <a:gd name="connsiteY6" fmla="*/ 12700 h 774700"/>
              <a:gd name="connsiteX7" fmla="*/ 3810000 w 5943600"/>
              <a:gd name="connsiteY7" fmla="*/ 698500 h 774700"/>
              <a:gd name="connsiteX8" fmla="*/ 4267200 w 5943600"/>
              <a:gd name="connsiteY8" fmla="*/ 12700 h 774700"/>
              <a:gd name="connsiteX9" fmla="*/ 4648200 w 5943600"/>
              <a:gd name="connsiteY9" fmla="*/ 622300 h 774700"/>
              <a:gd name="connsiteX10" fmla="*/ 4953000 w 5943600"/>
              <a:gd name="connsiteY10" fmla="*/ 88900 h 774700"/>
              <a:gd name="connsiteX11" fmla="*/ 5486400 w 5943600"/>
              <a:gd name="connsiteY11" fmla="*/ 698500 h 774700"/>
              <a:gd name="connsiteX12" fmla="*/ 5943600 w 5943600"/>
              <a:gd name="connsiteY12" fmla="*/ 88900 h 774700"/>
              <a:gd name="connsiteX0" fmla="*/ 0 w 5943600"/>
              <a:gd name="connsiteY0" fmla="*/ 88900 h 774700"/>
              <a:gd name="connsiteX1" fmla="*/ 609600 w 5943600"/>
              <a:gd name="connsiteY1" fmla="*/ 774700 h 774700"/>
              <a:gd name="connsiteX2" fmla="*/ 1143000 w 5943600"/>
              <a:gd name="connsiteY2" fmla="*/ 12700 h 774700"/>
              <a:gd name="connsiteX3" fmla="*/ 1752600 w 5943600"/>
              <a:gd name="connsiteY3" fmla="*/ 698500 h 774700"/>
              <a:gd name="connsiteX4" fmla="*/ 2209800 w 5943600"/>
              <a:gd name="connsiteY4" fmla="*/ 12700 h 774700"/>
              <a:gd name="connsiteX5" fmla="*/ 2743200 w 5943600"/>
              <a:gd name="connsiteY5" fmla="*/ 698500 h 774700"/>
              <a:gd name="connsiteX6" fmla="*/ 3276600 w 5943600"/>
              <a:gd name="connsiteY6" fmla="*/ 12700 h 774700"/>
              <a:gd name="connsiteX7" fmla="*/ 3810000 w 5943600"/>
              <a:gd name="connsiteY7" fmla="*/ 698500 h 774700"/>
              <a:gd name="connsiteX8" fmla="*/ 4267200 w 5943600"/>
              <a:gd name="connsiteY8" fmla="*/ 12700 h 774700"/>
              <a:gd name="connsiteX9" fmla="*/ 4724400 w 5943600"/>
              <a:gd name="connsiteY9" fmla="*/ 698500 h 774700"/>
              <a:gd name="connsiteX10" fmla="*/ 4953000 w 5943600"/>
              <a:gd name="connsiteY10" fmla="*/ 88900 h 774700"/>
              <a:gd name="connsiteX11" fmla="*/ 5486400 w 5943600"/>
              <a:gd name="connsiteY11" fmla="*/ 698500 h 774700"/>
              <a:gd name="connsiteX12" fmla="*/ 5943600 w 5943600"/>
              <a:gd name="connsiteY12" fmla="*/ 88900 h 774700"/>
              <a:gd name="connsiteX0" fmla="*/ 0 w 5943600"/>
              <a:gd name="connsiteY0" fmla="*/ 88900 h 774700"/>
              <a:gd name="connsiteX1" fmla="*/ 609600 w 5943600"/>
              <a:gd name="connsiteY1" fmla="*/ 774700 h 774700"/>
              <a:gd name="connsiteX2" fmla="*/ 1143000 w 5943600"/>
              <a:gd name="connsiteY2" fmla="*/ 12700 h 774700"/>
              <a:gd name="connsiteX3" fmla="*/ 1752600 w 5943600"/>
              <a:gd name="connsiteY3" fmla="*/ 698500 h 774700"/>
              <a:gd name="connsiteX4" fmla="*/ 2209800 w 5943600"/>
              <a:gd name="connsiteY4" fmla="*/ 12700 h 774700"/>
              <a:gd name="connsiteX5" fmla="*/ 2743200 w 5943600"/>
              <a:gd name="connsiteY5" fmla="*/ 698500 h 774700"/>
              <a:gd name="connsiteX6" fmla="*/ 3276600 w 5943600"/>
              <a:gd name="connsiteY6" fmla="*/ 12700 h 774700"/>
              <a:gd name="connsiteX7" fmla="*/ 3810000 w 5943600"/>
              <a:gd name="connsiteY7" fmla="*/ 698500 h 774700"/>
              <a:gd name="connsiteX8" fmla="*/ 4267200 w 5943600"/>
              <a:gd name="connsiteY8" fmla="*/ 12700 h 774700"/>
              <a:gd name="connsiteX9" fmla="*/ 4724400 w 5943600"/>
              <a:gd name="connsiteY9" fmla="*/ 698500 h 774700"/>
              <a:gd name="connsiteX10" fmla="*/ 5181600 w 5943600"/>
              <a:gd name="connsiteY10" fmla="*/ 88900 h 774700"/>
              <a:gd name="connsiteX11" fmla="*/ 5486400 w 5943600"/>
              <a:gd name="connsiteY11" fmla="*/ 698500 h 774700"/>
              <a:gd name="connsiteX12" fmla="*/ 5943600 w 5943600"/>
              <a:gd name="connsiteY12" fmla="*/ 88900 h 774700"/>
              <a:gd name="connsiteX0" fmla="*/ 0 w 5943600"/>
              <a:gd name="connsiteY0" fmla="*/ 88900 h 774700"/>
              <a:gd name="connsiteX1" fmla="*/ 609600 w 5943600"/>
              <a:gd name="connsiteY1" fmla="*/ 774700 h 774700"/>
              <a:gd name="connsiteX2" fmla="*/ 1143000 w 5943600"/>
              <a:gd name="connsiteY2" fmla="*/ 12700 h 774700"/>
              <a:gd name="connsiteX3" fmla="*/ 1752600 w 5943600"/>
              <a:gd name="connsiteY3" fmla="*/ 698500 h 774700"/>
              <a:gd name="connsiteX4" fmla="*/ 2209800 w 5943600"/>
              <a:gd name="connsiteY4" fmla="*/ 12700 h 774700"/>
              <a:gd name="connsiteX5" fmla="*/ 2743200 w 5943600"/>
              <a:gd name="connsiteY5" fmla="*/ 698500 h 774700"/>
              <a:gd name="connsiteX6" fmla="*/ 3276600 w 5943600"/>
              <a:gd name="connsiteY6" fmla="*/ 12700 h 774700"/>
              <a:gd name="connsiteX7" fmla="*/ 3810000 w 5943600"/>
              <a:gd name="connsiteY7" fmla="*/ 698500 h 774700"/>
              <a:gd name="connsiteX8" fmla="*/ 4267200 w 5943600"/>
              <a:gd name="connsiteY8" fmla="*/ 12700 h 774700"/>
              <a:gd name="connsiteX9" fmla="*/ 4724400 w 5943600"/>
              <a:gd name="connsiteY9" fmla="*/ 698500 h 774700"/>
              <a:gd name="connsiteX10" fmla="*/ 5181600 w 5943600"/>
              <a:gd name="connsiteY10" fmla="*/ 88900 h 774700"/>
              <a:gd name="connsiteX11" fmla="*/ 5638800 w 5943600"/>
              <a:gd name="connsiteY11" fmla="*/ 698500 h 774700"/>
              <a:gd name="connsiteX12" fmla="*/ 5943600 w 5943600"/>
              <a:gd name="connsiteY12" fmla="*/ 88900 h 77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943600" h="774700">
                <a:moveTo>
                  <a:pt x="0" y="88900"/>
                </a:moveTo>
                <a:lnTo>
                  <a:pt x="609600" y="774700"/>
                </a:lnTo>
                <a:cubicBezTo>
                  <a:pt x="711200" y="673100"/>
                  <a:pt x="952500" y="25400"/>
                  <a:pt x="1143000" y="12700"/>
                </a:cubicBezTo>
                <a:cubicBezTo>
                  <a:pt x="1333500" y="0"/>
                  <a:pt x="1574800" y="698500"/>
                  <a:pt x="1752600" y="698500"/>
                </a:cubicBezTo>
                <a:cubicBezTo>
                  <a:pt x="1930400" y="698500"/>
                  <a:pt x="2044700" y="12700"/>
                  <a:pt x="2209800" y="12700"/>
                </a:cubicBezTo>
                <a:cubicBezTo>
                  <a:pt x="2374900" y="12700"/>
                  <a:pt x="2565400" y="698500"/>
                  <a:pt x="2743200" y="698500"/>
                </a:cubicBezTo>
                <a:cubicBezTo>
                  <a:pt x="2921000" y="698500"/>
                  <a:pt x="3098800" y="12700"/>
                  <a:pt x="3276600" y="12700"/>
                </a:cubicBezTo>
                <a:cubicBezTo>
                  <a:pt x="3454400" y="12700"/>
                  <a:pt x="3644900" y="698500"/>
                  <a:pt x="3810000" y="698500"/>
                </a:cubicBezTo>
                <a:cubicBezTo>
                  <a:pt x="3975100" y="698500"/>
                  <a:pt x="4114800" y="12700"/>
                  <a:pt x="4267200" y="12700"/>
                </a:cubicBezTo>
                <a:cubicBezTo>
                  <a:pt x="4419600" y="12700"/>
                  <a:pt x="4572000" y="685800"/>
                  <a:pt x="4724400" y="698500"/>
                </a:cubicBezTo>
                <a:cubicBezTo>
                  <a:pt x="4876800" y="711200"/>
                  <a:pt x="5029200" y="88900"/>
                  <a:pt x="5181600" y="88900"/>
                </a:cubicBezTo>
                <a:cubicBezTo>
                  <a:pt x="5334000" y="88900"/>
                  <a:pt x="5511800" y="698500"/>
                  <a:pt x="5638800" y="698500"/>
                </a:cubicBezTo>
                <a:cubicBezTo>
                  <a:pt x="5765800" y="698500"/>
                  <a:pt x="5938715" y="120813"/>
                  <a:pt x="5943600" y="88900"/>
                </a:cubicBezTo>
              </a:path>
            </a:pathLst>
          </a:cu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90600" y="4267200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</a:t>
            </a:r>
            <a:r>
              <a:rPr lang="en-US" sz="2000" baseline="-25000" dirty="0" smtClean="0"/>
              <a:t>e</a:t>
            </a:r>
            <a:endParaRPr lang="en-US" sz="2000" baseline="-25000" dirty="0"/>
          </a:p>
        </p:txBody>
      </p:sp>
      <p:sp>
        <p:nvSpPr>
          <p:cNvPr id="13" name="TextBox 12"/>
          <p:cNvSpPr txBox="1"/>
          <p:nvPr/>
        </p:nvSpPr>
        <p:spPr>
          <a:xfrm>
            <a:off x="1066800" y="3886200"/>
            <a:ext cx="2856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</a:t>
            </a:r>
            <a:endParaRPr lang="en-US" sz="2000" baseline="-25000" dirty="0"/>
          </a:p>
        </p:txBody>
      </p:sp>
      <p:sp>
        <p:nvSpPr>
          <p:cNvPr id="14" name="TextBox 13"/>
          <p:cNvSpPr txBox="1"/>
          <p:nvPr/>
        </p:nvSpPr>
        <p:spPr>
          <a:xfrm>
            <a:off x="2667000" y="3962400"/>
            <a:ext cx="561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x</a:t>
            </a:r>
            <a:r>
              <a:rPr lang="en-US" sz="2000" dirty="0" smtClean="0">
                <a:solidFill>
                  <a:srgbClr val="C00000"/>
                </a:solidFill>
              </a:rPr>
              <a:t>(s)</a:t>
            </a:r>
            <a:endParaRPr lang="en-US" sz="2000" baseline="-25000" dirty="0">
              <a:solidFill>
                <a:srgbClr val="C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05600" y="5181600"/>
            <a:ext cx="106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Time</a:t>
            </a:r>
            <a:endParaRPr lang="en-US" sz="2000" baseline="-25000" dirty="0"/>
          </a:p>
        </p:txBody>
      </p:sp>
      <p:grpSp>
        <p:nvGrpSpPr>
          <p:cNvPr id="3" name="Group 15"/>
          <p:cNvGrpSpPr/>
          <p:nvPr/>
        </p:nvGrpSpPr>
        <p:grpSpPr>
          <a:xfrm>
            <a:off x="7543800" y="3886200"/>
            <a:ext cx="304800" cy="1066800"/>
            <a:chOff x="457200" y="1219200"/>
            <a:chExt cx="304800" cy="1066800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762000" y="1219200"/>
              <a:ext cx="0" cy="1066800"/>
            </a:xfrm>
            <a:prstGeom prst="straightConnector1">
              <a:avLst/>
            </a:prstGeom>
            <a:ln w="38100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457200" y="1600200"/>
              <a:ext cx="2968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Symbol" pitchFamily="18" charset="2"/>
                </a:rPr>
                <a:t>e</a:t>
              </a:r>
              <a:endParaRPr lang="en-US" sz="2000" baseline="-25000" dirty="0">
                <a:latin typeface="Symbol" pitchFamily="18" charset="2"/>
              </a:endParaRPr>
            </a:p>
          </p:txBody>
        </p:sp>
      </p:grpSp>
      <p:cxnSp>
        <p:nvCxnSpPr>
          <p:cNvPr id="19" name="Straight Connector 18"/>
          <p:cNvCxnSpPr/>
          <p:nvPr/>
        </p:nvCxnSpPr>
        <p:spPr>
          <a:xfrm>
            <a:off x="1371600" y="4953000"/>
            <a:ext cx="63246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371600" y="3886200"/>
            <a:ext cx="63246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20"/>
          <p:cNvGrpSpPr/>
          <p:nvPr/>
        </p:nvGrpSpPr>
        <p:grpSpPr>
          <a:xfrm>
            <a:off x="533400" y="4114800"/>
            <a:ext cx="457200" cy="762000"/>
            <a:chOff x="304800" y="1371600"/>
            <a:chExt cx="457200" cy="76200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762000" y="1371600"/>
              <a:ext cx="0" cy="762000"/>
            </a:xfrm>
            <a:prstGeom prst="straightConnector1">
              <a:avLst/>
            </a:prstGeom>
            <a:ln w="38100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04800" y="1600200"/>
              <a:ext cx="3113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Symbol" pitchFamily="18" charset="2"/>
                </a:rPr>
                <a:t>d</a:t>
              </a:r>
              <a:endParaRPr lang="en-US" sz="2000" baseline="-25000" dirty="0">
                <a:latin typeface="Symbol" pitchFamily="18" charset="2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4275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1" grpId="0" animBg="1"/>
      <p:bldP spid="12" grpId="0"/>
      <p:bldP spid="13" grpId="0"/>
      <p:bldP spid="14" grpId="0"/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Lyapunov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Stability Conditions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4300" y="914400"/>
            <a:ext cx="8915400" cy="2895600"/>
          </a:xfrm>
        </p:spPr>
        <p:txBody>
          <a:bodyPr>
            <a:normAutofit/>
          </a:bodyPr>
          <a:lstStyle/>
          <a:p>
            <a:pPr lvl="1">
              <a:buNone/>
            </a:pPr>
            <a:endParaRPr lang="en-US" sz="2000" dirty="0" smtClean="0">
              <a:latin typeface="Symbol" pitchFamily="18" charset="2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in addition, the response signal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[s] converges to the equilibrium state 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, then the equilibrium is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asymptotically stable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There exists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&gt;0 such that for all states s if ||s-s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||&lt;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then the limit </a:t>
            </a:r>
            <a:r>
              <a:rPr lang="en-US" sz="2000" dirty="0" err="1" smtClean="0">
                <a:latin typeface="Comic Sans MS" pitchFamily="66" charset="0"/>
              </a:rPr>
              <a:t>lim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baseline="-25000" dirty="0" smtClean="0">
                <a:latin typeface="Comic Sans MS" pitchFamily="66" charset="0"/>
              </a:rPr>
              <a:t>-&gt;</a:t>
            </a:r>
            <a:r>
              <a:rPr lang="en-US" sz="2000" baseline="-25000" dirty="0" err="1" smtClean="0">
                <a:latin typeface="Comic Sans MS" pitchFamily="66" charset="0"/>
              </a:rPr>
              <a:t>infty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[s](t) exists and equals s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Note: This is a stronger condition</a:t>
            </a:r>
          </a:p>
          <a:p>
            <a:pPr lvl="1">
              <a:buNone/>
            </a:pPr>
            <a:endParaRPr lang="en-US" sz="2000" dirty="0" smtClean="0">
              <a:latin typeface="Comic Sans MS" pitchFamily="66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1676400" y="4572000"/>
            <a:ext cx="5715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676400" y="5181600"/>
            <a:ext cx="5791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676400" y="3810000"/>
            <a:ext cx="0" cy="1371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10"/>
          <p:cNvSpPr/>
          <p:nvPr/>
        </p:nvSpPr>
        <p:spPr>
          <a:xfrm>
            <a:off x="1676400" y="4148015"/>
            <a:ext cx="5673969" cy="750277"/>
          </a:xfrm>
          <a:custGeom>
            <a:avLst/>
            <a:gdLst>
              <a:gd name="connsiteX0" fmla="*/ 0 w 5673969"/>
              <a:gd name="connsiteY0" fmla="*/ 0 h 750277"/>
              <a:gd name="connsiteX1" fmla="*/ 453292 w 5673969"/>
              <a:gd name="connsiteY1" fmla="*/ 523631 h 750277"/>
              <a:gd name="connsiteX2" fmla="*/ 789354 w 5673969"/>
              <a:gd name="connsiteY2" fmla="*/ 703385 h 750277"/>
              <a:gd name="connsiteX3" fmla="*/ 1195754 w 5673969"/>
              <a:gd name="connsiteY3" fmla="*/ 242277 h 750277"/>
              <a:gd name="connsiteX4" fmla="*/ 1570892 w 5673969"/>
              <a:gd name="connsiteY4" fmla="*/ 539262 h 750277"/>
              <a:gd name="connsiteX5" fmla="*/ 1836615 w 5673969"/>
              <a:gd name="connsiteY5" fmla="*/ 328247 h 750277"/>
              <a:gd name="connsiteX6" fmla="*/ 2282092 w 5673969"/>
              <a:gd name="connsiteY6" fmla="*/ 554893 h 750277"/>
              <a:gd name="connsiteX7" fmla="*/ 2602523 w 5673969"/>
              <a:gd name="connsiteY7" fmla="*/ 328247 h 750277"/>
              <a:gd name="connsiteX8" fmla="*/ 3032369 w 5673969"/>
              <a:gd name="connsiteY8" fmla="*/ 531447 h 750277"/>
              <a:gd name="connsiteX9" fmla="*/ 3774831 w 5673969"/>
              <a:gd name="connsiteY9" fmla="*/ 343877 h 750277"/>
              <a:gd name="connsiteX10" fmla="*/ 4345354 w 5673969"/>
              <a:gd name="connsiteY10" fmla="*/ 476739 h 750277"/>
              <a:gd name="connsiteX11" fmla="*/ 4556369 w 5673969"/>
              <a:gd name="connsiteY11" fmla="*/ 500185 h 750277"/>
              <a:gd name="connsiteX12" fmla="*/ 4822092 w 5673969"/>
              <a:gd name="connsiteY12" fmla="*/ 359508 h 750277"/>
              <a:gd name="connsiteX13" fmla="*/ 5087815 w 5673969"/>
              <a:gd name="connsiteY13" fmla="*/ 453293 h 750277"/>
              <a:gd name="connsiteX14" fmla="*/ 5439508 w 5673969"/>
              <a:gd name="connsiteY14" fmla="*/ 461108 h 750277"/>
              <a:gd name="connsiteX15" fmla="*/ 5439508 w 5673969"/>
              <a:gd name="connsiteY15" fmla="*/ 461108 h 750277"/>
              <a:gd name="connsiteX16" fmla="*/ 5673969 w 5673969"/>
              <a:gd name="connsiteY16" fmla="*/ 453293 h 750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73969" h="750277">
                <a:moveTo>
                  <a:pt x="0" y="0"/>
                </a:moveTo>
                <a:cubicBezTo>
                  <a:pt x="160866" y="203200"/>
                  <a:pt x="321733" y="406400"/>
                  <a:pt x="453292" y="523631"/>
                </a:cubicBezTo>
                <a:cubicBezTo>
                  <a:pt x="584851" y="640862"/>
                  <a:pt x="665610" y="750277"/>
                  <a:pt x="789354" y="703385"/>
                </a:cubicBezTo>
                <a:cubicBezTo>
                  <a:pt x="913098" y="656493"/>
                  <a:pt x="1065498" y="269631"/>
                  <a:pt x="1195754" y="242277"/>
                </a:cubicBezTo>
                <a:cubicBezTo>
                  <a:pt x="1326010" y="214923"/>
                  <a:pt x="1464082" y="524934"/>
                  <a:pt x="1570892" y="539262"/>
                </a:cubicBezTo>
                <a:cubicBezTo>
                  <a:pt x="1677702" y="553590"/>
                  <a:pt x="1718082" y="325642"/>
                  <a:pt x="1836615" y="328247"/>
                </a:cubicBezTo>
                <a:cubicBezTo>
                  <a:pt x="1955148" y="330852"/>
                  <a:pt x="2154441" y="554893"/>
                  <a:pt x="2282092" y="554893"/>
                </a:cubicBezTo>
                <a:cubicBezTo>
                  <a:pt x="2409743" y="554893"/>
                  <a:pt x="2477477" y="332155"/>
                  <a:pt x="2602523" y="328247"/>
                </a:cubicBezTo>
                <a:cubicBezTo>
                  <a:pt x="2727569" y="324339"/>
                  <a:pt x="2836984" y="528842"/>
                  <a:pt x="3032369" y="531447"/>
                </a:cubicBezTo>
                <a:cubicBezTo>
                  <a:pt x="3227754" y="534052"/>
                  <a:pt x="3556000" y="352995"/>
                  <a:pt x="3774831" y="343877"/>
                </a:cubicBezTo>
                <a:cubicBezTo>
                  <a:pt x="3993662" y="334759"/>
                  <a:pt x="4215098" y="450688"/>
                  <a:pt x="4345354" y="476739"/>
                </a:cubicBezTo>
                <a:cubicBezTo>
                  <a:pt x="4475610" y="502790"/>
                  <a:pt x="4476913" y="519723"/>
                  <a:pt x="4556369" y="500185"/>
                </a:cubicBezTo>
                <a:cubicBezTo>
                  <a:pt x="4635825" y="480647"/>
                  <a:pt x="4733518" y="367323"/>
                  <a:pt x="4822092" y="359508"/>
                </a:cubicBezTo>
                <a:cubicBezTo>
                  <a:pt x="4910666" y="351693"/>
                  <a:pt x="4984912" y="436360"/>
                  <a:pt x="5087815" y="453293"/>
                </a:cubicBezTo>
                <a:cubicBezTo>
                  <a:pt x="5190718" y="470226"/>
                  <a:pt x="5439508" y="461108"/>
                  <a:pt x="5439508" y="461108"/>
                </a:cubicBezTo>
                <a:lnTo>
                  <a:pt x="5439508" y="461108"/>
                </a:lnTo>
                <a:lnTo>
                  <a:pt x="5673969" y="453293"/>
                </a:lnTo>
              </a:path>
            </a:pathLst>
          </a:cu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239000" y="5181600"/>
            <a:ext cx="7024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Time</a:t>
            </a:r>
            <a:endParaRPr lang="en-US" sz="2000" baseline="-25000" dirty="0"/>
          </a:p>
        </p:txBody>
      </p:sp>
      <p:sp>
        <p:nvSpPr>
          <p:cNvPr id="13" name="TextBox 12"/>
          <p:cNvSpPr txBox="1"/>
          <p:nvPr/>
        </p:nvSpPr>
        <p:spPr>
          <a:xfrm>
            <a:off x="1295400" y="4343400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</a:t>
            </a:r>
            <a:r>
              <a:rPr lang="en-US" sz="2000" baseline="-25000" dirty="0" smtClean="0"/>
              <a:t>e</a:t>
            </a:r>
            <a:endParaRPr lang="en-US" sz="2000" baseline="-25000" dirty="0"/>
          </a:p>
        </p:txBody>
      </p:sp>
      <p:sp>
        <p:nvSpPr>
          <p:cNvPr id="14" name="TextBox 13"/>
          <p:cNvSpPr txBox="1"/>
          <p:nvPr/>
        </p:nvSpPr>
        <p:spPr>
          <a:xfrm>
            <a:off x="1371600" y="3962400"/>
            <a:ext cx="2856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</a:t>
            </a:r>
            <a:endParaRPr lang="en-US" sz="2000" baseline="-25000" dirty="0"/>
          </a:p>
        </p:txBody>
      </p:sp>
      <p:sp>
        <p:nvSpPr>
          <p:cNvPr id="15" name="TextBox 14"/>
          <p:cNvSpPr txBox="1"/>
          <p:nvPr/>
        </p:nvSpPr>
        <p:spPr>
          <a:xfrm>
            <a:off x="2590800" y="4038600"/>
            <a:ext cx="561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C00000"/>
                </a:solidFill>
              </a:rPr>
              <a:t>x</a:t>
            </a:r>
            <a:r>
              <a:rPr lang="en-US" sz="2000" dirty="0" smtClean="0">
                <a:solidFill>
                  <a:srgbClr val="C00000"/>
                </a:solidFill>
              </a:rPr>
              <a:t>(s)</a:t>
            </a:r>
            <a:endParaRPr lang="en-US" sz="2000" baseline="-25000" dirty="0">
              <a:solidFill>
                <a:srgbClr val="C00000"/>
              </a:solidFill>
            </a:endParaRPr>
          </a:p>
        </p:txBody>
      </p:sp>
      <p:grpSp>
        <p:nvGrpSpPr>
          <p:cNvPr id="3" name="Group 16"/>
          <p:cNvGrpSpPr/>
          <p:nvPr/>
        </p:nvGrpSpPr>
        <p:grpSpPr>
          <a:xfrm>
            <a:off x="609600" y="4038600"/>
            <a:ext cx="457200" cy="914400"/>
            <a:chOff x="304800" y="1295400"/>
            <a:chExt cx="457200" cy="914400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762000" y="1295400"/>
              <a:ext cx="0" cy="914400"/>
            </a:xfrm>
            <a:prstGeom prst="straightConnector1">
              <a:avLst/>
            </a:prstGeom>
            <a:ln w="38100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304800" y="1600200"/>
              <a:ext cx="3193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Symbol" pitchFamily="18" charset="2"/>
                </a:rPr>
                <a:t>d</a:t>
              </a:r>
              <a:endParaRPr lang="en-US" sz="2000" baseline="-25000" dirty="0">
                <a:latin typeface="Symbol" pitchFamily="18" charset="2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5299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1" grpId="0" animBg="1"/>
      <p:bldP spid="12" grpId="0"/>
      <p:bldP spid="13" grpId="0"/>
      <p:bldP spid="14" grpId="0"/>
      <p:bldP spid="1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Pendulum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Equilibria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6096000" y="1219200"/>
          <a:ext cx="1570834" cy="3283479"/>
        </p:xfrm>
        <a:graphic>
          <a:graphicData uri="http://schemas.openxmlformats.org/presentationml/2006/ole">
            <p:oleObj spid="_x0000_s56322" name="Acrobat Document" r:id="rId3" imgW="1371465" imgH="2866957" progId="AcroExch.Document.7">
              <p:embed/>
            </p:oleObj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543800" y="259080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Length l</a:t>
            </a:r>
            <a:endParaRPr lang="en-US" sz="20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7086600" y="129540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Torque u</a:t>
            </a:r>
            <a:endParaRPr lang="en-US" sz="2000" baseline="-25000" dirty="0"/>
          </a:p>
        </p:txBody>
      </p:sp>
      <p:sp>
        <p:nvSpPr>
          <p:cNvPr id="11" name="TextBox 10"/>
          <p:cNvSpPr txBox="1"/>
          <p:nvPr/>
        </p:nvSpPr>
        <p:spPr>
          <a:xfrm>
            <a:off x="7620000" y="396240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Weight mg</a:t>
            </a:r>
            <a:endParaRPr lang="en-US" sz="2000" baseline="-25000" dirty="0"/>
          </a:p>
        </p:txBody>
      </p:sp>
      <p:sp>
        <p:nvSpPr>
          <p:cNvPr id="12" name="TextBox 11"/>
          <p:cNvSpPr txBox="1"/>
          <p:nvPr/>
        </p:nvSpPr>
        <p:spPr>
          <a:xfrm>
            <a:off x="5257800" y="2438400"/>
            <a:ext cx="1905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Displacement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baseline="-25000" dirty="0">
              <a:latin typeface="Symbol" pitchFamily="18" charset="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48400" y="350520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mg sin </a:t>
            </a:r>
            <a:r>
              <a:rPr lang="en-US" sz="2000" dirty="0" smtClean="0">
                <a:latin typeface="Symbol" pitchFamily="18" charset="2"/>
              </a:rPr>
              <a:t>j</a:t>
            </a:r>
            <a:endParaRPr lang="en-US" sz="2000" baseline="-25000" dirty="0">
              <a:latin typeface="Symbol" pitchFamily="18" charset="2"/>
            </a:endParaRPr>
          </a:p>
        </p:txBody>
      </p:sp>
      <p:sp>
        <p:nvSpPr>
          <p:cNvPr id="15" name="Content Placeholder 3"/>
          <p:cNvSpPr txBox="1">
            <a:spLocks/>
          </p:cNvSpPr>
          <p:nvPr/>
        </p:nvSpPr>
        <p:spPr>
          <a:xfrm>
            <a:off x="152400" y="1066800"/>
            <a:ext cx="4876800" cy="99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Equilibrium state 1: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ymbol" pitchFamily="18" charset="2"/>
                <a:ea typeface="+mn-ea"/>
                <a:cs typeface="+mn-cs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=0;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=0;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Pendulum is vertically downwards</a:t>
            </a:r>
            <a:r>
              <a:rPr lang="en-US" sz="2000" dirty="0" smtClean="0">
                <a:latin typeface="Comic Sans MS" pitchFamily="66" charset="0"/>
              </a:rPr>
              <a:t>.</a:t>
            </a:r>
          </a:p>
        </p:txBody>
      </p:sp>
      <p:sp>
        <p:nvSpPr>
          <p:cNvPr id="16" name="Content Placeholder 3"/>
          <p:cNvSpPr txBox="1">
            <a:spLocks/>
          </p:cNvSpPr>
          <p:nvPr/>
        </p:nvSpPr>
        <p:spPr>
          <a:xfrm>
            <a:off x="152400" y="3200400"/>
            <a:ext cx="47244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Equilibrium state 2: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ymbol" pitchFamily="18" charset="2"/>
                <a:ea typeface="+mn-ea"/>
                <a:cs typeface="+mn-cs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=0;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=-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ymbol" pitchFamily="18" charset="2"/>
              </a:rPr>
              <a:t>p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;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Pendulum is vertically upwards</a:t>
            </a:r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152400" y="2133600"/>
            <a:ext cx="4876800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Stable, but not asymptotically stable</a:t>
            </a:r>
          </a:p>
        </p:txBody>
      </p:sp>
      <p:sp>
        <p:nvSpPr>
          <p:cNvPr id="19" name="Content Placeholder 3"/>
          <p:cNvSpPr txBox="1">
            <a:spLocks/>
          </p:cNvSpPr>
          <p:nvPr/>
        </p:nvSpPr>
        <p:spPr>
          <a:xfrm>
            <a:off x="152400" y="4343400"/>
            <a:ext cx="4876800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Unstable !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6324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93877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  <p:bldP spid="1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Input-Output Stability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657600" y="1752600"/>
            <a:ext cx="2053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Continuous-time </a:t>
            </a:r>
          </a:p>
          <a:p>
            <a:r>
              <a:rPr lang="en-US" sz="2000" dirty="0" smtClean="0"/>
              <a:t>Component H</a:t>
            </a:r>
            <a:endParaRPr lang="en-US" sz="2000" baseline="-25000" dirty="0"/>
          </a:p>
        </p:txBody>
      </p:sp>
      <p:grpSp>
        <p:nvGrpSpPr>
          <p:cNvPr id="3" name="Group 4"/>
          <p:cNvGrpSpPr/>
          <p:nvPr/>
        </p:nvGrpSpPr>
        <p:grpSpPr>
          <a:xfrm>
            <a:off x="1981200" y="1447800"/>
            <a:ext cx="1387522" cy="904571"/>
            <a:chOff x="1981200" y="1447800"/>
            <a:chExt cx="1387522" cy="904571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981200" y="1447800"/>
              <a:ext cx="9621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Inputs I</a:t>
              </a:r>
              <a:endParaRPr lang="en-US" sz="2000" baseline="-25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2454322" y="2352371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20"/>
          <p:cNvGrpSpPr/>
          <p:nvPr/>
        </p:nvGrpSpPr>
        <p:grpSpPr>
          <a:xfrm>
            <a:off x="5959522" y="1524000"/>
            <a:ext cx="1472959" cy="904571"/>
            <a:chOff x="2454322" y="1447800"/>
            <a:chExt cx="1472959" cy="904571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667000" y="1447800"/>
              <a:ext cx="12602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Outputs O</a:t>
              </a:r>
              <a:endParaRPr lang="en-US" sz="2000" baseline="-25000" dirty="0"/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2454322" y="2352371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3124200"/>
            <a:ext cx="8915400" cy="2362200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continuous-time component H maps input signals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(t) to output signals 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(t)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Input-output stability: If we change the input signal slightly, the output signal should change only slightly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Suffices to focus on “bounded” signals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73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Input-Output Stability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447800"/>
            <a:ext cx="8915400" cy="4419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signal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is bounded if there exists constant 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s.t</a:t>
            </a:r>
            <a:r>
              <a:rPr lang="en-US" sz="2000" dirty="0" smtClean="0">
                <a:latin typeface="Comic Sans MS" pitchFamily="66" charset="0"/>
              </a:rPr>
              <a:t>. ||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(t)||&lt;=</a:t>
            </a:r>
            <a:r>
              <a:rPr lang="en-US" sz="2000" dirty="0" smtClean="0">
                <a:latin typeface="Symbol" pitchFamily="18" charset="2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for all times t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Constant signal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= a : Bounded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Linearly increasing signal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= a +bt : Not bounded (assuming b != 0)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Exponential signal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= a +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bt</a:t>
            </a:r>
            <a:r>
              <a:rPr lang="en-US" sz="2000" dirty="0" smtClean="0">
                <a:latin typeface="Comic Sans MS" pitchFamily="66" charset="0"/>
              </a:rPr>
              <a:t> : Bounded if exponent b &lt;= 0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Sinusoidal signals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= a sin bt : Bounded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Bounded-Input-Bounded-Output (BIBO) stability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A continuous-time component H with </a:t>
            </a:r>
            <a:r>
              <a:rPr lang="en-US" sz="2000" dirty="0" err="1" smtClean="0">
                <a:latin typeface="Comic Sans MS" pitchFamily="66" charset="0"/>
              </a:rPr>
              <a:t>Lipschitz</a:t>
            </a:r>
            <a:r>
              <a:rPr lang="en-US" sz="2000" dirty="0" smtClean="0">
                <a:latin typeface="Comic Sans MS" pitchFamily="66" charset="0"/>
              </a:rPr>
              <a:t>-continuous dynamics is BIBO stable if: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	for every bounded input signal I(t),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	output response signal O(t) from initial state x(0)=0, is bounded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83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Model-Based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3581400"/>
            <a:ext cx="8839200" cy="2438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Block Diagrams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Widely used in industrial design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Tools: </a:t>
            </a:r>
            <a:r>
              <a:rPr lang="en-US" sz="2000" dirty="0" err="1" smtClean="0">
                <a:latin typeface="Comic Sans MS" pitchFamily="66" charset="0"/>
              </a:rPr>
              <a:t>Simulink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Modelica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RationalRose</a:t>
            </a:r>
            <a:r>
              <a:rPr lang="en-US" sz="2000" dirty="0" smtClean="0">
                <a:latin typeface="Comic Sans MS" pitchFamily="66" charset="0"/>
              </a:rPr>
              <a:t>…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Key question: what is the execution semantics?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Similar to synchronous model, but continuous-time instead of discrete-time</a:t>
            </a:r>
          </a:p>
        </p:txBody>
      </p:sp>
      <p:sp>
        <p:nvSpPr>
          <p:cNvPr id="8" name="Rectangle 7"/>
          <p:cNvSpPr/>
          <p:nvPr/>
        </p:nvSpPr>
        <p:spPr>
          <a:xfrm>
            <a:off x="3162300" y="1790700"/>
            <a:ext cx="1219200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991100" y="1562100"/>
            <a:ext cx="12192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991100" y="2400300"/>
            <a:ext cx="12192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3"/>
            <a:endCxn id="9" idx="1"/>
          </p:cNvCxnSpPr>
          <p:nvPr/>
        </p:nvCxnSpPr>
        <p:spPr>
          <a:xfrm flipV="1">
            <a:off x="4381500" y="1828800"/>
            <a:ext cx="609600" cy="304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210300" y="17145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210300" y="19431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210300" y="26289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10" idx="1"/>
          </p:cNvCxnSpPr>
          <p:nvPr/>
        </p:nvCxnSpPr>
        <p:spPr>
          <a:xfrm>
            <a:off x="4381500" y="2400300"/>
            <a:ext cx="6096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247900" y="20193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247900" y="22479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857500" y="2781300"/>
            <a:ext cx="2133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857500" y="2247900"/>
            <a:ext cx="0" cy="5334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2552700" y="1257300"/>
            <a:ext cx="4038600" cy="190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194" name="Acrobat Document" r:id="rId4" imgW="4790808" imgH="6162472" progId="AcroExch.Document.7">
                <p:embed/>
              </p:oleObj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Helicopter Model (Simplified)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15" name="Content Placeholder 3"/>
          <p:cNvSpPr txBox="1">
            <a:spLocks/>
          </p:cNvSpPr>
          <p:nvPr/>
        </p:nvSpPr>
        <p:spPr>
          <a:xfrm>
            <a:off x="152400" y="1066800"/>
            <a:ext cx="4876800" cy="9906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Design problem: What torque should the tail rotor apply to keep </a:t>
            </a:r>
            <a:r>
              <a:rPr lang="en-US" sz="2000" noProof="0" dirty="0" err="1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e helicopter from spinning?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16" name="Content Placeholder 3"/>
          <p:cNvSpPr txBox="1">
            <a:spLocks/>
          </p:cNvSpPr>
          <p:nvPr/>
        </p:nvSpPr>
        <p:spPr>
          <a:xfrm>
            <a:off x="152400" y="2819400"/>
            <a:ext cx="4267200" cy="167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Yaw = </a:t>
            </a:r>
            <a:r>
              <a:rPr lang="en-US" sz="2000" dirty="0" smtClean="0">
                <a:latin typeface="Symbol" pitchFamily="18" charset="2"/>
              </a:rPr>
              <a:t>q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Spin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(rate of change of yaw) = 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Torque by rotor: 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Moment of inertia: I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/>
        </p:nvGraphicFramePr>
        <p:xfrm>
          <a:off x="4495800" y="1633537"/>
          <a:ext cx="3962400" cy="3219451"/>
        </p:xfrm>
        <a:graphic>
          <a:graphicData uri="http://schemas.openxmlformats.org/presentationml/2006/ole">
            <p:oleObj spid="_x0000_s59394" name="Acrobat Document" r:id="rId3" imgW="1828800" imgH="1485900" progId="AcroExch.Document.7">
              <p:embed/>
            </p:oleObj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7848600" y="3124200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 axis</a:t>
            </a:r>
            <a:endParaRPr lang="en-US" sz="20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4876800" y="4267200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 axis</a:t>
            </a:r>
            <a:endParaRPr lang="en-US" sz="20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5410200" y="1447800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Z axis</a:t>
            </a:r>
            <a:endParaRPr lang="en-US" sz="2000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5562600" y="3657600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Rotation: Yaw</a:t>
            </a:r>
            <a:endParaRPr lang="en-US" sz="2000" baseline="-25000" dirty="0"/>
          </a:p>
        </p:txBody>
      </p:sp>
      <p:sp>
        <p:nvSpPr>
          <p:cNvPr id="25" name="Content Placeholder 3"/>
          <p:cNvSpPr txBox="1">
            <a:spLocks/>
          </p:cNvSpPr>
          <p:nvPr/>
        </p:nvSpPr>
        <p:spPr>
          <a:xfrm>
            <a:off x="152400" y="5105400"/>
            <a:ext cx="4267200" cy="83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Equation of motion: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T / I</a:t>
            </a:r>
            <a:endParaRPr lang="en-US" sz="2000" dirty="0" smtClean="0">
              <a:latin typeface="Symbol" pitchFamily="18" charset="2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9396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93877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Stability of Helicopter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114800" y="1981200"/>
            <a:ext cx="129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ds</a:t>
            </a:r>
            <a:r>
              <a:rPr lang="en-US" sz="2000" dirty="0" smtClean="0"/>
              <a:t> = T / I</a:t>
            </a:r>
          </a:p>
        </p:txBody>
      </p:sp>
      <p:grpSp>
        <p:nvGrpSpPr>
          <p:cNvPr id="3" name="Group 4"/>
          <p:cNvGrpSpPr/>
          <p:nvPr/>
        </p:nvGrpSpPr>
        <p:grpSpPr>
          <a:xfrm>
            <a:off x="1981200" y="1676400"/>
            <a:ext cx="1387522" cy="567154"/>
            <a:chOff x="1981200" y="1447800"/>
            <a:chExt cx="1387522" cy="567154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981200" y="1447800"/>
              <a:ext cx="10881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Torque T</a:t>
              </a:r>
              <a:endParaRPr lang="en-US" sz="2000" baseline="-25000" dirty="0"/>
            </a:p>
          </p:txBody>
        </p:sp>
      </p:grpSp>
      <p:grpSp>
        <p:nvGrpSpPr>
          <p:cNvPr id="4" name="Group 20"/>
          <p:cNvGrpSpPr/>
          <p:nvPr/>
        </p:nvGrpSpPr>
        <p:grpSpPr>
          <a:xfrm>
            <a:off x="5943600" y="1676400"/>
            <a:ext cx="1019201" cy="533400"/>
            <a:chOff x="2438400" y="1600200"/>
            <a:chExt cx="1019201" cy="53340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438400" y="21336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667000" y="1600200"/>
              <a:ext cx="7906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Spin s</a:t>
              </a:r>
              <a:endParaRPr lang="en-US" sz="2000" baseline="-25000" dirty="0"/>
            </a:p>
          </p:txBody>
        </p:sp>
      </p:grp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2895600"/>
            <a:ext cx="8915400" cy="30480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Is the system BIBO stable?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bounded constant input signal </a:t>
            </a:r>
            <a:r>
              <a:rPr lang="en-US" sz="2000" b="1" dirty="0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(t) = T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Output response from initial state 0 is not bounded: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(t) =  T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t / I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Not BIBO stable !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What are </a:t>
            </a:r>
            <a:r>
              <a:rPr lang="en-US" sz="2000" dirty="0" err="1" smtClean="0">
                <a:latin typeface="Comic Sans MS" pitchFamily="66" charset="0"/>
              </a:rPr>
              <a:t>equilibria</a:t>
            </a:r>
            <a:r>
              <a:rPr lang="en-US" sz="2000" dirty="0" smtClean="0">
                <a:latin typeface="Comic Sans MS" pitchFamily="66" charset="0"/>
              </a:rPr>
              <a:t> 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Set input torque to 0. If initial spin is c, it will stay c. Thus every value is an equilibrium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Each such equilibrium state c is stable but not asymptotically stable!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041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 Design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3716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581400" y="1371600"/>
            <a:ext cx="2053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Plant model as Continuous-time Component H</a:t>
            </a:r>
          </a:p>
        </p:txBody>
      </p:sp>
      <p:grpSp>
        <p:nvGrpSpPr>
          <p:cNvPr id="3" name="Group 4"/>
          <p:cNvGrpSpPr/>
          <p:nvPr/>
        </p:nvGrpSpPr>
        <p:grpSpPr>
          <a:xfrm>
            <a:off x="152400" y="1524000"/>
            <a:ext cx="3216322" cy="685800"/>
            <a:chOff x="152400" y="1752600"/>
            <a:chExt cx="3216322" cy="68580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52400" y="1752600"/>
              <a:ext cx="22599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Uncontrolled Inputs</a:t>
              </a:r>
              <a:endParaRPr lang="en-US" sz="2000" baseline="-25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2438400" y="2438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20"/>
          <p:cNvGrpSpPr/>
          <p:nvPr/>
        </p:nvGrpSpPr>
        <p:grpSpPr>
          <a:xfrm>
            <a:off x="5959522" y="1295400"/>
            <a:ext cx="2542675" cy="567154"/>
            <a:chOff x="2454322" y="1447800"/>
            <a:chExt cx="2542675" cy="567154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667000" y="1447800"/>
              <a:ext cx="23299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Observable Outputs </a:t>
              </a:r>
              <a:endParaRPr lang="en-US" sz="2000" baseline="-25000" dirty="0"/>
            </a:p>
          </p:txBody>
        </p:sp>
      </p:grp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4038600"/>
            <a:ext cx="8839200" cy="1600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Design a controller C so that the composed system C || H is stable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Is there a mathematical way to check when a system is stable?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Is there a way to design C so that C||H is stable 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Yes, if the plant model is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linear</a:t>
            </a:r>
            <a:r>
              <a:rPr lang="en-US" sz="2000" dirty="0" smtClean="0">
                <a:latin typeface="Comic Sans MS" pitchFamily="66" charset="0"/>
              </a:rPr>
              <a:t> !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2400" y="1981200"/>
            <a:ext cx="22893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Controllable inputs </a:t>
            </a:r>
            <a:endParaRPr lang="en-US" sz="2000" baseline="-25000" dirty="0"/>
          </a:p>
        </p:txBody>
      </p:sp>
      <p:grpSp>
        <p:nvGrpSpPr>
          <p:cNvPr id="5" name="Group 41"/>
          <p:cNvGrpSpPr/>
          <p:nvPr/>
        </p:nvGrpSpPr>
        <p:grpSpPr>
          <a:xfrm>
            <a:off x="3352800" y="2667000"/>
            <a:ext cx="2590800" cy="685800"/>
            <a:chOff x="3352800" y="2667000"/>
            <a:chExt cx="2590800" cy="685800"/>
          </a:xfrm>
        </p:grpSpPr>
        <p:sp>
          <p:nvSpPr>
            <p:cNvPr id="17" name="Rectangle 16"/>
            <p:cNvSpPr/>
            <p:nvPr/>
          </p:nvSpPr>
          <p:spPr>
            <a:xfrm>
              <a:off x="3352800" y="2667000"/>
              <a:ext cx="2590800" cy="685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733800" y="2819400"/>
              <a:ext cx="2053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Controller C</a:t>
              </a:r>
            </a:p>
          </p:txBody>
        </p:sp>
      </p:grpSp>
      <p:grpSp>
        <p:nvGrpSpPr>
          <p:cNvPr id="6" name="Group 39"/>
          <p:cNvGrpSpPr/>
          <p:nvPr/>
        </p:nvGrpSpPr>
        <p:grpSpPr>
          <a:xfrm>
            <a:off x="5943600" y="1828800"/>
            <a:ext cx="914400" cy="1219200"/>
            <a:chOff x="5943600" y="1828800"/>
            <a:chExt cx="914400" cy="1219200"/>
          </a:xfrm>
        </p:grpSpPr>
        <p:cxnSp>
          <p:nvCxnSpPr>
            <p:cNvPr id="20" name="Straight Arrow Connector 19"/>
            <p:cNvCxnSpPr/>
            <p:nvPr/>
          </p:nvCxnSpPr>
          <p:spPr>
            <a:xfrm>
              <a:off x="59436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6858000" y="1828800"/>
              <a:ext cx="0" cy="121920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40"/>
          <p:cNvGrpSpPr/>
          <p:nvPr/>
        </p:nvGrpSpPr>
        <p:grpSpPr>
          <a:xfrm>
            <a:off x="2438400" y="2181255"/>
            <a:ext cx="914400" cy="866746"/>
            <a:chOff x="2438400" y="2181255"/>
            <a:chExt cx="914400" cy="866746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4384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16" idx="3"/>
            </p:cNvCxnSpPr>
            <p:nvPr/>
          </p:nvCxnSpPr>
          <p:spPr>
            <a:xfrm flipV="1">
              <a:off x="2438400" y="2181255"/>
              <a:ext cx="3345" cy="8667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14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Linear Component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371600"/>
            <a:ext cx="8915400" cy="4419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linear expression over variables x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x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…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is of the form a</a:t>
            </a:r>
            <a:r>
              <a:rPr lang="en-US" sz="2000" baseline="-25000" dirty="0" smtClean="0">
                <a:latin typeface="Comic Sans MS" pitchFamily="66" charset="0"/>
              </a:rPr>
              <a:t>1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r>
              <a:rPr lang="en-US" sz="2000" dirty="0" smtClean="0">
                <a:latin typeface="Comic Sans MS" pitchFamily="66" charset="0"/>
              </a:rPr>
              <a:t>+ … + a</a:t>
            </a:r>
            <a:r>
              <a:rPr lang="en-US" sz="2000" baseline="-25000" dirty="0" smtClean="0">
                <a:latin typeface="Comic Sans MS" pitchFamily="66" charset="0"/>
              </a:rPr>
              <a:t>n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where 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… are constants (integers/</a:t>
            </a:r>
            <a:r>
              <a:rPr lang="en-US" sz="2000" dirty="0" err="1" smtClean="0">
                <a:latin typeface="Comic Sans MS" pitchFamily="66" charset="0"/>
              </a:rPr>
              <a:t>rationals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continuous-time component H with state variables S, input variables I, and output variables O is called linear if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For every state variable x, the dynamics is given by </a:t>
            </a:r>
            <a:r>
              <a:rPr lang="en-US" sz="2000" dirty="0" err="1" smtClean="0">
                <a:latin typeface="Comic Sans MS" pitchFamily="66" charset="0"/>
              </a:rPr>
              <a:t>dx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f(S,I), where f is a linear expression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For every output variable y, the algebraic equation is given by y = h(S,I), where h is a linear expression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err="1" smtClean="0">
                <a:latin typeface="Comic Sans MS" pitchFamily="66" charset="0"/>
              </a:rPr>
              <a:t>Heatflow</a:t>
            </a:r>
            <a:r>
              <a:rPr lang="en-US" sz="2000" dirty="0" smtClean="0">
                <a:latin typeface="Comic Sans MS" pitchFamily="66" charset="0"/>
              </a:rPr>
              <a:t>, Car, Helicopter: linear; pendulum : nonlinear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24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Continuous-time Component Car2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3526912" cy="2057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879712" y="237379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099570" y="1881461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</a:t>
            </a:r>
            <a:endParaRPr lang="en-US" sz="2000" baseline="-25000" dirty="0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2431575" y="24003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737131" y="188316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</a:t>
            </a:r>
            <a:endParaRPr lang="en-US" sz="2000" baseline="-25000" dirty="0"/>
          </a:p>
        </p:txBody>
      </p:sp>
      <p:cxnSp>
        <p:nvCxnSpPr>
          <p:cNvPr id="21" name="Straight Connector 20"/>
          <p:cNvCxnSpPr>
            <a:endCxn id="28" idx="3"/>
          </p:cNvCxnSpPr>
          <p:nvPr/>
        </p:nvCxnSpPr>
        <p:spPr>
          <a:xfrm>
            <a:off x="3374512" y="2625384"/>
            <a:ext cx="3505200" cy="35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657600" y="2667000"/>
            <a:ext cx="1233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dx = v;</a:t>
            </a:r>
            <a:endParaRPr lang="en-US" sz="20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3647418" y="3054263"/>
            <a:ext cx="3134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dv = (F – </a:t>
            </a:r>
            <a:r>
              <a:rPr lang="en-US" sz="2000" dirty="0" err="1" smtClean="0"/>
              <a:t>kv</a:t>
            </a:r>
            <a:r>
              <a:rPr lang="en-US" sz="2000" dirty="0" smtClean="0"/>
              <a:t> - mg sin 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/>
              <a:t>) / m;</a:t>
            </a:r>
            <a:endParaRPr lang="en-US" sz="2000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3586474" y="1600200"/>
            <a:ext cx="21234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real x</a:t>
            </a:r>
            <a:r>
              <a:rPr lang="en-US" sz="2000" baseline="-25000" dirty="0" smtClean="0"/>
              <a:t>L</a:t>
            </a:r>
            <a:r>
              <a:rPr lang="en-US" sz="2000" dirty="0" smtClean="0"/>
              <a:t> &lt;= x &lt;= </a:t>
            </a:r>
            <a:r>
              <a:rPr lang="en-US" sz="2000" dirty="0" err="1" smtClean="0"/>
              <a:t>x</a:t>
            </a:r>
            <a:r>
              <a:rPr lang="en-US" sz="2000" baseline="-25000" dirty="0" err="1" smtClean="0"/>
              <a:t>U</a:t>
            </a:r>
            <a:r>
              <a:rPr lang="en-US" sz="2000" dirty="0" smtClean="0"/>
              <a:t>;</a:t>
            </a:r>
          </a:p>
          <a:p>
            <a:r>
              <a:rPr lang="en-US" sz="2000" dirty="0"/>
              <a:t>  </a:t>
            </a:r>
            <a:r>
              <a:rPr lang="en-US" sz="2000" dirty="0" smtClean="0"/>
              <a:t>       </a:t>
            </a:r>
            <a:r>
              <a:rPr lang="en-US" sz="2000" dirty="0" err="1" smtClean="0">
                <a:solidFill>
                  <a:prstClr val="black"/>
                </a:solidFill>
              </a:rPr>
              <a:t>v</a:t>
            </a:r>
            <a:r>
              <a:rPr lang="en-US" sz="2000" baseline="-25000" dirty="0" err="1" smtClean="0">
                <a:solidFill>
                  <a:prstClr val="black"/>
                </a:solidFill>
              </a:rPr>
              <a:t>L</a:t>
            </a:r>
            <a:r>
              <a:rPr lang="en-US" sz="2000" dirty="0" smtClean="0"/>
              <a:t> &lt;= v &lt;= </a:t>
            </a:r>
            <a:r>
              <a:rPr lang="en-US" sz="2000" dirty="0" err="1"/>
              <a:t>v</a:t>
            </a:r>
            <a:r>
              <a:rPr lang="en-US" sz="2000" baseline="-25000" dirty="0" err="1" smtClean="0"/>
              <a:t>U</a:t>
            </a:r>
            <a:endParaRPr lang="en-US" sz="2000" baseline="-25000" dirty="0"/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187734" y="4038600"/>
            <a:ext cx="8768532" cy="1066800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RHS for </a:t>
            </a:r>
            <a:r>
              <a:rPr lang="en-US" sz="2000" dirty="0" err="1" smtClean="0">
                <a:latin typeface="Comic Sans MS" pitchFamily="66" charset="0"/>
              </a:rPr>
              <a:t>dv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is not linear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Easy fix: Replace disturbance 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>
                <a:latin typeface="Comic Sans MS" pitchFamily="66" charset="0"/>
              </a:rPr>
              <a:t> by another variable 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>
                <a:latin typeface="Comic Sans MS" pitchFamily="66" charset="0"/>
              </a:rPr>
              <a:t>‘ = sin 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endParaRPr lang="en-US" sz="2000" dirty="0" smtClean="0">
              <a:latin typeface="Comic Sans MS" pitchFamily="66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431575" y="325431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90600" y="2743200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mic Sans MS" pitchFamily="66" charset="0"/>
              </a:rPr>
              <a:t>real [-</a:t>
            </a:r>
            <a:r>
              <a:rPr lang="en-US" sz="2000" dirty="0" smtClean="0">
                <a:latin typeface="Symbol" panose="05050102010706020507" pitchFamily="18" charset="2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/6,</a:t>
            </a:r>
            <a:r>
              <a:rPr lang="en-US" sz="2000" dirty="0" smtClean="0">
                <a:latin typeface="Symbol" panose="05050102010706020507" pitchFamily="18" charset="2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/6]</a:t>
            </a:r>
            <a:r>
              <a:rPr lang="en-US" sz="2000" dirty="0" smtClean="0">
                <a:latin typeface="Symbol" panose="05050102010706020507" pitchFamily="18" charset="2"/>
              </a:rPr>
              <a:t>  q</a:t>
            </a:r>
            <a:endParaRPr lang="en-US" sz="2000" baseline="-25000" dirty="0">
              <a:latin typeface="Symbol" panose="05050102010706020507" pitchFamily="18" charset="2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34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5568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Continuous-time Component Car2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30480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4008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620658" y="1641264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</a:t>
            </a:r>
            <a:endParaRPr lang="en-US" sz="2000" baseline="-25000" dirty="0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24384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743956" y="131166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</a:t>
            </a:r>
            <a:endParaRPr lang="en-US" sz="20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3505200" y="1676400"/>
            <a:ext cx="1233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dx = v;</a:t>
            </a:r>
            <a:endParaRPr lang="en-US" sz="20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3505200" y="2057400"/>
            <a:ext cx="2819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dv = (F – </a:t>
            </a:r>
            <a:r>
              <a:rPr lang="en-US" sz="2000" dirty="0" err="1" smtClean="0"/>
              <a:t>kv</a:t>
            </a:r>
            <a:r>
              <a:rPr lang="en-US" sz="2000" dirty="0" smtClean="0"/>
              <a:t> - mg 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/>
              <a:t>’) / m;</a:t>
            </a:r>
            <a:endParaRPr lang="en-US" sz="2000" baseline="-25000" dirty="0"/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0" y="3886200"/>
            <a:ext cx="4495800" cy="1752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Rewriting to normal form: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    </a:t>
            </a:r>
            <a:r>
              <a:rPr lang="en-US" sz="2000" dirty="0" err="1" smtClean="0">
                <a:latin typeface="Comic Sans MS" pitchFamily="66" charset="0"/>
              </a:rPr>
              <a:t>dx</a:t>
            </a:r>
            <a:r>
              <a:rPr lang="en-US" sz="2000" dirty="0" smtClean="0">
                <a:latin typeface="Comic Sans MS" pitchFamily="66" charset="0"/>
              </a:rPr>
              <a:t> = 0x + 1v + 0F + 0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/>
              <a:t>’</a:t>
            </a:r>
            <a:endParaRPr lang="en-US" sz="2000" dirty="0" smtClean="0">
              <a:latin typeface="Comic Sans MS" pitchFamily="66" charset="0"/>
            </a:endParaRP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    </a:t>
            </a:r>
            <a:r>
              <a:rPr lang="en-US" sz="2000" dirty="0" err="1" smtClean="0">
                <a:latin typeface="Comic Sans MS" pitchFamily="66" charset="0"/>
              </a:rPr>
              <a:t>dv</a:t>
            </a:r>
            <a:r>
              <a:rPr lang="en-US" sz="2000" dirty="0" smtClean="0">
                <a:latin typeface="Comic Sans MS" pitchFamily="66" charset="0"/>
              </a:rPr>
              <a:t> = 0x + (-k/m)v + (1/m)F +(-g)</a:t>
            </a:r>
            <a:r>
              <a:rPr lang="en-US" sz="2000" dirty="0" smtClean="0">
                <a:latin typeface="Symbol" panose="05050102010706020507" pitchFamily="18" charset="2"/>
              </a:rPr>
              <a:t> q</a:t>
            </a:r>
            <a:r>
              <a:rPr lang="en-US" sz="2000" dirty="0" smtClean="0"/>
              <a:t>’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     v  = 0x + 1v + 0F + 0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/>
              <a:t>’</a:t>
            </a:r>
            <a:endParaRPr lang="en-US" sz="2000" dirty="0" smtClean="0">
              <a:latin typeface="Comic Sans MS" pitchFamily="66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438400" y="2438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52400" y="2057400"/>
            <a:ext cx="3200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omic Sans MS" pitchFamily="66" charset="0"/>
              </a:rPr>
              <a:t>real [sin -</a:t>
            </a:r>
            <a:r>
              <a:rPr lang="en-US" sz="2000" dirty="0" smtClean="0">
                <a:latin typeface="Symbol" panose="05050102010706020507" pitchFamily="18" charset="2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/6, sin </a:t>
            </a:r>
            <a:r>
              <a:rPr lang="en-US" sz="2000" dirty="0" smtClean="0">
                <a:latin typeface="Symbol" panose="05050102010706020507" pitchFamily="18" charset="2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/6]</a:t>
            </a:r>
            <a:r>
              <a:rPr lang="en-US" sz="2000" dirty="0" smtClean="0">
                <a:latin typeface="Symbol" panose="05050102010706020507" pitchFamily="18" charset="2"/>
              </a:rPr>
              <a:t>  q</a:t>
            </a:r>
            <a:r>
              <a:rPr lang="en-US" sz="2000" dirty="0" smtClean="0">
                <a:latin typeface="Comic Sans MS" pitchFamily="66" charset="0"/>
              </a:rPr>
              <a:t>’</a:t>
            </a:r>
            <a:endParaRPr lang="en-US" sz="2000" baseline="-25000" dirty="0">
              <a:latin typeface="Comic Sans MS" pitchFamily="66" charset="0"/>
            </a:endParaRPr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4724400" y="2819400"/>
            <a:ext cx="4419600" cy="3124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Matrix-based representation:</a:t>
            </a:r>
          </a:p>
          <a:p>
            <a:pPr marL="342900" lvl="0" indent="-342900">
              <a:spcBef>
                <a:spcPct val="20000"/>
              </a:spcBef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 S = [ x     I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= [ F      O = [ v ]</a:t>
            </a: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</a:pP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         v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];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         </a:t>
            </a:r>
            <a:r>
              <a:rPr lang="en-US" sz="2000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/>
              <a:t>’]</a:t>
            </a:r>
            <a:r>
              <a:rPr lang="en-US" sz="2000" dirty="0" smtClean="0">
                <a:latin typeface="Comic Sans MS" pitchFamily="66" charset="0"/>
              </a:rPr>
              <a:t>; 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000" dirty="0" smtClean="0">
                <a:latin typeface="Comic Sans MS" pitchFamily="66" charset="0"/>
              </a:rPr>
              <a:t> 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 = A S + B I; O = C S + D I</a:t>
            </a:r>
          </a:p>
          <a:p>
            <a:pPr marL="342900" lvl="0" indent="-342900">
              <a:spcBef>
                <a:spcPct val="20000"/>
              </a:spcBef>
            </a:pP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</a:pPr>
            <a:r>
              <a:rPr lang="en-US" sz="2000" dirty="0" smtClean="0">
                <a:latin typeface="Comic Sans MS" pitchFamily="66" charset="0"/>
              </a:rPr>
              <a:t>A =  0     1          B =    0     0</a:t>
            </a:r>
          </a:p>
          <a:p>
            <a:pPr marL="342900" lvl="0" indent="-342900">
              <a:spcBef>
                <a:spcPct val="20000"/>
              </a:spcBef>
            </a:pPr>
            <a:r>
              <a:rPr lang="en-US" sz="2000" dirty="0" smtClean="0">
                <a:latin typeface="Comic Sans MS" pitchFamily="66" charset="0"/>
              </a:rPr>
              <a:t>       0   -k/m              1/m   -g</a:t>
            </a:r>
          </a:p>
          <a:p>
            <a:pPr marL="342900" lvl="0" indent="-342900">
              <a:spcBef>
                <a:spcPct val="20000"/>
              </a:spcBef>
            </a:pPr>
            <a:endParaRPr lang="en-US" sz="2000" dirty="0" smtClean="0">
              <a:latin typeface="Comic Sans MS" pitchFamily="66" charset="0"/>
            </a:endParaRPr>
          </a:p>
          <a:p>
            <a:pPr marL="342900" lvl="0" indent="-342900">
              <a:spcBef>
                <a:spcPct val="20000"/>
              </a:spcBef>
            </a:pPr>
            <a:r>
              <a:rPr lang="en-US" sz="2000" dirty="0" smtClean="0">
                <a:latin typeface="Comic Sans MS" pitchFamily="66" charset="0"/>
              </a:rPr>
              <a:t>C  =  0     1          D =   0  0</a:t>
            </a:r>
          </a:p>
          <a:p>
            <a:pPr marL="342900" lvl="0" indent="-342900">
              <a:spcBef>
                <a:spcPct val="20000"/>
              </a:spcBef>
            </a:pPr>
            <a:endParaRPr lang="en-US" sz="2000" dirty="0" smtClean="0"/>
          </a:p>
        </p:txBody>
      </p:sp>
      <p:sp>
        <p:nvSpPr>
          <p:cNvPr id="27" name="Double Bracket 26"/>
          <p:cNvSpPr/>
          <p:nvPr/>
        </p:nvSpPr>
        <p:spPr>
          <a:xfrm>
            <a:off x="5257800" y="4419600"/>
            <a:ext cx="1143000" cy="838200"/>
          </a:xfrm>
          <a:prstGeom prst="bracket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ouble Bracket 28"/>
          <p:cNvSpPr/>
          <p:nvPr/>
        </p:nvSpPr>
        <p:spPr>
          <a:xfrm>
            <a:off x="5334000" y="5410200"/>
            <a:ext cx="838200" cy="457200"/>
          </a:xfrm>
          <a:prstGeom prst="bracket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ouble Bracket 29"/>
          <p:cNvSpPr/>
          <p:nvPr/>
        </p:nvSpPr>
        <p:spPr>
          <a:xfrm>
            <a:off x="7239000" y="4419600"/>
            <a:ext cx="1143000" cy="838200"/>
          </a:xfrm>
          <a:prstGeom prst="bracket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ouble Bracket 30"/>
          <p:cNvSpPr/>
          <p:nvPr/>
        </p:nvSpPr>
        <p:spPr>
          <a:xfrm>
            <a:off x="7239000" y="5486400"/>
            <a:ext cx="838200" cy="457200"/>
          </a:xfrm>
          <a:prstGeom prst="bracketPair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45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55684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  <p:bldP spid="30" grpId="0" animBg="1"/>
      <p:bldP spid="3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(A,B,C,D) Representation of Linear Components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Suppose a linear continuous-time component has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n state variables S = {x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x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…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}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 input variables I = {u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u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… u</a:t>
            </a:r>
            <a:r>
              <a:rPr lang="en-US" sz="2000" baseline="-25000" dirty="0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}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k output variables O = {y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y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… </a:t>
            </a:r>
            <a:r>
              <a:rPr lang="en-US" sz="2000" dirty="0" err="1" smtClean="0">
                <a:latin typeface="Comic Sans MS" pitchFamily="66" charset="0"/>
              </a:rPr>
              <a:t>y</a:t>
            </a:r>
            <a:r>
              <a:rPr lang="en-US" sz="2000" baseline="-25000" dirty="0" err="1" smtClean="0">
                <a:latin typeface="Comic Sans MS" pitchFamily="66" charset="0"/>
              </a:rPr>
              <a:t>k</a:t>
            </a:r>
            <a:r>
              <a:rPr lang="en-US" sz="2000" dirty="0" smtClean="0">
                <a:latin typeface="Comic Sans MS" pitchFamily="66" charset="0"/>
              </a:rPr>
              <a:t> }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Then the dynamics is given by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S + B I and O = C S + D I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A is (n x n) matrix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B is (n x m) matrix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 is (k x n) matrix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 is (k x m) matrix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Rate of change of </a:t>
            </a:r>
            <a:r>
              <a:rPr lang="en-US" sz="2000" dirty="0" err="1" smtClean="0">
                <a:latin typeface="Comic Sans MS" pitchFamily="66" charset="0"/>
              </a:rPr>
              <a:t>i-th</a:t>
            </a:r>
            <a:r>
              <a:rPr lang="en-US" sz="2000" dirty="0" smtClean="0">
                <a:latin typeface="Comic Sans MS" pitchFamily="66" charset="0"/>
              </a:rPr>
              <a:t> state variable given by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 </a:t>
            </a:r>
            <a:r>
              <a:rPr lang="en-US" sz="2000" dirty="0" err="1" smtClean="0">
                <a:latin typeface="Comic Sans MS" pitchFamily="66" charset="0"/>
              </a:rPr>
              <a:t>dx</a:t>
            </a:r>
            <a:r>
              <a:rPr lang="en-US" sz="2000" baseline="-25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</a:t>
            </a:r>
            <a:r>
              <a:rPr lang="en-US" sz="2000" baseline="-25000" dirty="0" smtClean="0">
                <a:latin typeface="Comic Sans MS" pitchFamily="66" charset="0"/>
              </a:rPr>
              <a:t>i,1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A</a:t>
            </a:r>
            <a:r>
              <a:rPr lang="en-US" sz="2000" baseline="-25000" dirty="0" smtClean="0">
                <a:latin typeface="Comic Sans MS" pitchFamily="66" charset="0"/>
              </a:rPr>
              <a:t>i,2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r>
              <a:rPr lang="en-US" sz="2000" dirty="0" smtClean="0">
                <a:latin typeface="Comic Sans MS" pitchFamily="66" charset="0"/>
              </a:rPr>
              <a:t>+ … + </a:t>
            </a:r>
            <a:r>
              <a:rPr lang="en-US" sz="2000" dirty="0" err="1" smtClean="0">
                <a:latin typeface="Comic Sans MS" pitchFamily="66" charset="0"/>
              </a:rPr>
              <a:t>A</a:t>
            </a:r>
            <a:r>
              <a:rPr lang="en-US" sz="2000" baseline="-25000" dirty="0" err="1" smtClean="0">
                <a:latin typeface="Comic Sans MS" pitchFamily="66" charset="0"/>
              </a:rPr>
              <a:t>i,n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+ B</a:t>
            </a:r>
            <a:r>
              <a:rPr lang="en-US" sz="2000" baseline="-25000" dirty="0" smtClean="0">
                <a:latin typeface="Comic Sans MS" pitchFamily="66" charset="0"/>
              </a:rPr>
              <a:t>i,1 </a:t>
            </a:r>
            <a:r>
              <a:rPr lang="en-US" sz="2000" dirty="0" smtClean="0">
                <a:latin typeface="Comic Sans MS" pitchFamily="66" charset="0"/>
              </a:rPr>
              <a:t>u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B</a:t>
            </a:r>
            <a:r>
              <a:rPr lang="en-US" sz="2000" baseline="-25000" dirty="0" smtClean="0">
                <a:latin typeface="Comic Sans MS" pitchFamily="66" charset="0"/>
              </a:rPr>
              <a:t>i,2</a:t>
            </a:r>
            <a:r>
              <a:rPr lang="en-US" sz="2000" dirty="0" smtClean="0">
                <a:latin typeface="Comic Sans MS" pitchFamily="66" charset="0"/>
              </a:rPr>
              <a:t>u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r>
              <a:rPr lang="en-US" sz="2000" dirty="0" smtClean="0">
                <a:latin typeface="Comic Sans MS" pitchFamily="66" charset="0"/>
              </a:rPr>
              <a:t>+ … + </a:t>
            </a:r>
            <a:r>
              <a:rPr lang="en-US" sz="2000" dirty="0" err="1" smtClean="0">
                <a:latin typeface="Comic Sans MS" pitchFamily="66" charset="0"/>
              </a:rPr>
              <a:t>B</a:t>
            </a:r>
            <a:r>
              <a:rPr lang="en-US" sz="2000" baseline="-25000" dirty="0" err="1" smtClean="0">
                <a:latin typeface="Comic Sans MS" pitchFamily="66" charset="0"/>
              </a:rPr>
              <a:t>i,m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u</a:t>
            </a:r>
            <a:r>
              <a:rPr lang="en-US" sz="2000" baseline="-25000" dirty="0" smtClean="0">
                <a:latin typeface="Comic Sans MS" pitchFamily="66" charset="0"/>
              </a:rPr>
              <a:t>m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Value of j-</a:t>
            </a:r>
            <a:r>
              <a:rPr lang="en-US" sz="2000" dirty="0" err="1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output variable given by</a:t>
            </a:r>
          </a:p>
          <a:p>
            <a:pPr>
              <a:lnSpc>
                <a:spcPct val="150000"/>
              </a:lnSpc>
              <a:buNone/>
            </a:pPr>
            <a:r>
              <a:rPr lang="en-US" sz="2000" dirty="0" smtClean="0">
                <a:latin typeface="Comic Sans MS" pitchFamily="66" charset="0"/>
              </a:rPr>
              <a:t>	 </a:t>
            </a:r>
            <a:r>
              <a:rPr lang="en-US" sz="2000" dirty="0" err="1" smtClean="0">
                <a:latin typeface="Comic Sans MS" pitchFamily="66" charset="0"/>
              </a:rPr>
              <a:t>y</a:t>
            </a:r>
            <a:r>
              <a:rPr lang="en-US" sz="2000" baseline="-25000" dirty="0" err="1" smtClean="0">
                <a:latin typeface="Comic Sans MS" pitchFamily="66" charset="0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 = C</a:t>
            </a:r>
            <a:r>
              <a:rPr lang="en-US" sz="2000" baseline="-25000" dirty="0" smtClean="0">
                <a:latin typeface="Comic Sans MS" pitchFamily="66" charset="0"/>
              </a:rPr>
              <a:t>j,1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C</a:t>
            </a:r>
            <a:r>
              <a:rPr lang="en-US" sz="2000" baseline="-25000" dirty="0" smtClean="0">
                <a:latin typeface="Comic Sans MS" pitchFamily="66" charset="0"/>
              </a:rPr>
              <a:t>j,2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r>
              <a:rPr lang="en-US" sz="2000" dirty="0" smtClean="0">
                <a:latin typeface="Comic Sans MS" pitchFamily="66" charset="0"/>
              </a:rPr>
              <a:t>+ … + </a:t>
            </a:r>
            <a:r>
              <a:rPr lang="en-US" sz="2000" dirty="0" err="1" smtClean="0">
                <a:latin typeface="Comic Sans MS" pitchFamily="66" charset="0"/>
              </a:rPr>
              <a:t>C</a:t>
            </a:r>
            <a:r>
              <a:rPr lang="en-US" sz="2000" baseline="-25000" dirty="0" err="1" smtClean="0">
                <a:latin typeface="Comic Sans MS" pitchFamily="66" charset="0"/>
              </a:rPr>
              <a:t>j,n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+ D</a:t>
            </a:r>
            <a:r>
              <a:rPr lang="en-US" sz="2000" baseline="-25000" dirty="0" smtClean="0">
                <a:latin typeface="Comic Sans MS" pitchFamily="66" charset="0"/>
              </a:rPr>
              <a:t>j,1 </a:t>
            </a:r>
            <a:r>
              <a:rPr lang="en-US" sz="2000" dirty="0" smtClean="0">
                <a:latin typeface="Comic Sans MS" pitchFamily="66" charset="0"/>
              </a:rPr>
              <a:t>u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D</a:t>
            </a:r>
            <a:r>
              <a:rPr lang="en-US" sz="2000" baseline="-25000" dirty="0" smtClean="0">
                <a:latin typeface="Comic Sans MS" pitchFamily="66" charset="0"/>
              </a:rPr>
              <a:t>j,2</a:t>
            </a:r>
            <a:r>
              <a:rPr lang="en-US" sz="2000" dirty="0" smtClean="0">
                <a:latin typeface="Comic Sans MS" pitchFamily="66" charset="0"/>
              </a:rPr>
              <a:t>u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r>
              <a:rPr lang="en-US" sz="2000" dirty="0" smtClean="0">
                <a:latin typeface="Comic Sans MS" pitchFamily="66" charset="0"/>
              </a:rPr>
              <a:t>+ … + </a:t>
            </a:r>
            <a:r>
              <a:rPr lang="en-US" sz="2000" dirty="0" err="1" smtClean="0">
                <a:latin typeface="Comic Sans MS" pitchFamily="66" charset="0"/>
              </a:rPr>
              <a:t>D</a:t>
            </a:r>
            <a:r>
              <a:rPr lang="en-US" sz="2000" baseline="-25000" dirty="0" err="1" smtClean="0">
                <a:latin typeface="Comic Sans MS" pitchFamily="66" charset="0"/>
              </a:rPr>
              <a:t>j,m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u</a:t>
            </a:r>
            <a:r>
              <a:rPr lang="en-US" sz="2000" baseline="-25000" dirty="0" smtClean="0">
                <a:latin typeface="Comic Sans MS" pitchFamily="66" charset="0"/>
              </a:rPr>
              <a:t>m</a:t>
            </a:r>
          </a:p>
          <a:p>
            <a:pPr>
              <a:buNone/>
            </a:pPr>
            <a:endParaRPr lang="en-US" sz="2000" baseline="-25000" dirty="0" smtClean="0">
              <a:latin typeface="Comic Sans MS" pitchFamily="66" charset="0"/>
            </a:endParaRPr>
          </a:p>
          <a:p>
            <a:pPr>
              <a:buNone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55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Input-Output Linearity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657600" y="1752600"/>
            <a:ext cx="2053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Continuous-time </a:t>
            </a:r>
          </a:p>
          <a:p>
            <a:r>
              <a:rPr lang="en-US" sz="2000" dirty="0" smtClean="0"/>
              <a:t>Component H</a:t>
            </a:r>
            <a:endParaRPr lang="en-US" sz="2000" baseline="-25000" dirty="0"/>
          </a:p>
        </p:txBody>
      </p:sp>
      <p:grpSp>
        <p:nvGrpSpPr>
          <p:cNvPr id="3" name="Group 4"/>
          <p:cNvGrpSpPr/>
          <p:nvPr/>
        </p:nvGrpSpPr>
        <p:grpSpPr>
          <a:xfrm>
            <a:off x="1981200" y="1447800"/>
            <a:ext cx="1387522" cy="904571"/>
            <a:chOff x="1981200" y="1447800"/>
            <a:chExt cx="1387522" cy="904571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981200" y="1447800"/>
              <a:ext cx="9621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Inputs I</a:t>
              </a:r>
              <a:endParaRPr lang="en-US" sz="2000" baseline="-25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2454322" y="2352371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20"/>
          <p:cNvGrpSpPr/>
          <p:nvPr/>
        </p:nvGrpSpPr>
        <p:grpSpPr>
          <a:xfrm>
            <a:off x="5959522" y="1524000"/>
            <a:ext cx="1472959" cy="904571"/>
            <a:chOff x="2454322" y="1447800"/>
            <a:chExt cx="1472959" cy="904571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667000" y="1447800"/>
              <a:ext cx="12602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Outputs O</a:t>
              </a:r>
              <a:endParaRPr lang="en-US" sz="2000" baseline="-25000" dirty="0"/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2454322" y="2352371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2895600"/>
            <a:ext cx="8915400" cy="3124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continuous-time component H maps input signals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(t) to output signals 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(t) (assume a fixed initial state)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Scaling: Suppose 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(t) is the output response to a given input signal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(t). Then, for every constant </a:t>
            </a:r>
            <a:r>
              <a:rPr lang="en-US" sz="2000" dirty="0" smtClean="0">
                <a:latin typeface="Symbol" pitchFamily="18" charset="2"/>
              </a:rPr>
              <a:t>a</a:t>
            </a:r>
            <a:r>
              <a:rPr lang="en-US" sz="2000" dirty="0" smtClean="0">
                <a:latin typeface="Comic Sans MS" pitchFamily="66" charset="0"/>
              </a:rPr>
              <a:t>, the response of H to the input signal </a:t>
            </a:r>
            <a:r>
              <a:rPr lang="en-US" sz="2000" dirty="0" smtClean="0">
                <a:latin typeface="Symbol" pitchFamily="18" charset="2"/>
              </a:rPr>
              <a:t>a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(t) is the output signal </a:t>
            </a:r>
            <a:r>
              <a:rPr lang="en-US" sz="2000" dirty="0" smtClean="0">
                <a:latin typeface="Symbol" pitchFamily="18" charset="2"/>
              </a:rPr>
              <a:t>a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(t)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err="1" smtClean="0">
                <a:latin typeface="Comic Sans MS" pitchFamily="66" charset="0"/>
              </a:rPr>
              <a:t>Additivity</a:t>
            </a:r>
            <a:r>
              <a:rPr lang="en-US" sz="2000" dirty="0" smtClean="0">
                <a:latin typeface="Comic Sans MS" pitchFamily="66" charset="0"/>
              </a:rPr>
              <a:t>: Suppose the responses of H to the input signals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(t) and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(t) are the output signals 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(t) and 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(t). Then, the response of H to the input signal (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+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)(t) is the output signal (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+</a:t>
            </a:r>
            <a:r>
              <a:rPr lang="en-US" sz="2000" b="1" dirty="0" smtClean="0">
                <a:latin typeface="Comic Sans MS" pitchFamily="66" charset="0"/>
              </a:rPr>
              <a:t>O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)(t)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Theorem: If H is linear, then both the above properties hold.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65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Response of Linear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a single dimensional linear system with no inputs: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	</a:t>
            </a:r>
            <a:r>
              <a:rPr lang="en-US" sz="2000" dirty="0" err="1" smtClean="0">
                <a:latin typeface="Comic Sans MS" pitchFamily="66" charset="0"/>
              </a:rPr>
              <a:t>dx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ax; Initial state 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</a:p>
          <a:p>
            <a:pPr>
              <a:buNone/>
            </a:pP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Execution is given by the signal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= 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e</a:t>
            </a:r>
            <a:r>
              <a:rPr lang="en-US" sz="2000" baseline="30000" dirty="0" smtClean="0">
                <a:latin typeface="Comic Sans MS" pitchFamily="66" charset="0"/>
              </a:rPr>
              <a:t>at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e</a:t>
            </a:r>
            <a:r>
              <a:rPr lang="en-US" sz="2000" baseline="30000" dirty="0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 = 1 + p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+ p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/2 + p</a:t>
            </a:r>
            <a:r>
              <a:rPr lang="en-US" sz="2000" baseline="30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/3! + p</a:t>
            </a:r>
            <a:r>
              <a:rPr lang="en-US" sz="2000" baseline="30000" dirty="0" smtClean="0">
                <a:latin typeface="Comic Sans MS" pitchFamily="66" charset="0"/>
              </a:rPr>
              <a:t>4</a:t>
            </a:r>
            <a:r>
              <a:rPr lang="en-US" sz="2000" dirty="0" smtClean="0">
                <a:latin typeface="Comic Sans MS" pitchFamily="66" charset="0"/>
              </a:rPr>
              <a:t>/4! + …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Verify that solution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actually does satisfy the differential </a:t>
            </a:r>
            <a:r>
              <a:rPr lang="en-US" sz="2000" dirty="0" err="1" smtClean="0">
                <a:latin typeface="Comic Sans MS" pitchFamily="66" charset="0"/>
              </a:rPr>
              <a:t>eqn</a:t>
            </a:r>
            <a:endParaRPr lang="en-US" sz="20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How did we derive it? See notes</a:t>
            </a:r>
            <a:endParaRPr lang="en-US" sz="2000" baseline="-25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75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Response of Linear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General case: S contains n variables, system has no inputs, and dynamics is given by: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S; Initial state 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</a:p>
          <a:p>
            <a:pPr>
              <a:buFont typeface="Wingdings" pitchFamily="2" charset="2"/>
              <a:buChar char="q"/>
            </a:pP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Execution is given by the signal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(t) =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At</a:t>
            </a:r>
            <a:r>
              <a:rPr lang="en-US" sz="2000" baseline="30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</a:t>
            </a:r>
            <a:endParaRPr lang="en-US" sz="2000" baseline="300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Matrix exponential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</a:t>
            </a:r>
            <a:r>
              <a:rPr lang="en-US" sz="2000" dirty="0" smtClean="0">
                <a:latin typeface="Comic Sans MS" pitchFamily="66" charset="0"/>
              </a:rPr>
              <a:t> = I + A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+ A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/2 + A</a:t>
            </a:r>
            <a:r>
              <a:rPr lang="en-US" sz="2000" baseline="30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/3! + A</a:t>
            </a:r>
            <a:r>
              <a:rPr lang="en-US" sz="2000" baseline="30000" dirty="0" smtClean="0">
                <a:latin typeface="Comic Sans MS" pitchFamily="66" charset="0"/>
              </a:rPr>
              <a:t>4</a:t>
            </a:r>
            <a:r>
              <a:rPr lang="en-US" sz="2000" dirty="0" smtClean="0">
                <a:latin typeface="Comic Sans MS" pitchFamily="66" charset="0"/>
              </a:rPr>
              <a:t>/4! + … 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lvl="1">
              <a:buFont typeface="Wingdings" pitchFamily="2" charset="2"/>
              <a:buChar char="§"/>
            </a:pP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What if we have an input signal?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 = A S + B I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	S(t) =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At</a:t>
            </a:r>
            <a:r>
              <a:rPr lang="en-US" sz="2000" baseline="30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+ Integral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baseline="30000" dirty="0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[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</a:t>
            </a:r>
            <a:r>
              <a:rPr lang="en-US" sz="2000" baseline="30000" dirty="0" smtClean="0">
                <a:latin typeface="Comic Sans MS" pitchFamily="66" charset="0"/>
              </a:rPr>
              <a:t>(t-</a:t>
            </a:r>
            <a:r>
              <a:rPr lang="en-US" sz="2000" baseline="30000" dirty="0" smtClean="0">
                <a:latin typeface="Symbol" pitchFamily="18" charset="2"/>
              </a:rPr>
              <a:t>t</a:t>
            </a:r>
            <a:r>
              <a:rPr lang="en-US" sz="2000" baseline="30000" dirty="0" smtClean="0">
                <a:latin typeface="Comic Sans MS" pitchFamily="66" charset="0"/>
              </a:rPr>
              <a:t>) </a:t>
            </a:r>
            <a:r>
              <a:rPr lang="en-US" sz="2000" dirty="0" smtClean="0">
                <a:latin typeface="Comic Sans MS" pitchFamily="66" charset="0"/>
              </a:rPr>
              <a:t>B </a:t>
            </a:r>
            <a:r>
              <a:rPr lang="en-US" sz="2000" b="1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smtClean="0">
                <a:latin typeface="Symbol" pitchFamily="18" charset="2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 err="1" smtClean="0">
                <a:latin typeface="Comic Sans MS" pitchFamily="66" charset="0"/>
              </a:rPr>
              <a:t>d</a:t>
            </a:r>
            <a:r>
              <a:rPr lang="en-US" sz="2000" dirty="0" err="1" smtClean="0">
                <a:latin typeface="Symbol" pitchFamily="18" charset="2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]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86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Traditional Feedback Control Loop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1600200" y="1352550"/>
            <a:ext cx="5949173" cy="914400"/>
            <a:chOff x="1600200" y="1352550"/>
            <a:chExt cx="5949173" cy="914400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1600200" y="1809750"/>
              <a:ext cx="190401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" name="Group 13"/>
            <p:cNvGrpSpPr/>
            <p:nvPr/>
          </p:nvGrpSpPr>
          <p:grpSpPr>
            <a:xfrm>
              <a:off x="3504216" y="1352550"/>
              <a:ext cx="1945943" cy="914400"/>
              <a:chOff x="3845256" y="3962400"/>
              <a:chExt cx="1945943" cy="9144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3845256" y="3962400"/>
                <a:ext cx="1945943" cy="9144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4517398" y="4219545"/>
                <a:ext cx="73372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Plant</a:t>
                </a:r>
                <a:endParaRPr lang="en-US" sz="2000" b="1" dirty="0"/>
              </a:p>
            </p:txBody>
          </p:sp>
        </p:grpSp>
        <p:cxnSp>
          <p:nvCxnSpPr>
            <p:cNvPr id="29" name="Straight Arrow Connector 28"/>
            <p:cNvCxnSpPr/>
            <p:nvPr/>
          </p:nvCxnSpPr>
          <p:spPr>
            <a:xfrm>
              <a:off x="5468509" y="1809750"/>
              <a:ext cx="2080864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>
            <a:off x="797257" y="1809750"/>
            <a:ext cx="7778086" cy="3185787"/>
            <a:chOff x="797257" y="1809750"/>
            <a:chExt cx="7778086" cy="3185787"/>
          </a:xfrm>
        </p:grpSpPr>
        <p:cxnSp>
          <p:nvCxnSpPr>
            <p:cNvPr id="17" name="Straight Arrow Connector 16"/>
            <p:cNvCxnSpPr/>
            <p:nvPr/>
          </p:nvCxnSpPr>
          <p:spPr>
            <a:xfrm flipV="1">
              <a:off x="1629522" y="3427522"/>
              <a:ext cx="0" cy="11108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H="1">
              <a:off x="5603543" y="4546298"/>
              <a:ext cx="194583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1600200" y="1809750"/>
              <a:ext cx="0" cy="689496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>
            <a:xfrm>
              <a:off x="3657600" y="4081137"/>
              <a:ext cx="1945943" cy="914400"/>
              <a:chOff x="3845256" y="3962400"/>
              <a:chExt cx="1945943" cy="9144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3845256" y="3962400"/>
                <a:ext cx="1945943" cy="9144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4190844" y="4219545"/>
                <a:ext cx="125476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Controller</a:t>
                </a:r>
                <a:endParaRPr lang="en-US" sz="2000" b="1" dirty="0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797257" y="2499246"/>
              <a:ext cx="1945943" cy="914400"/>
              <a:chOff x="3845256" y="3962400"/>
              <a:chExt cx="1945943" cy="914400"/>
            </a:xfrm>
          </p:grpSpPr>
          <p:sp>
            <p:nvSpPr>
              <p:cNvPr id="31" name="Rectangle 30"/>
              <p:cNvSpPr/>
              <p:nvPr/>
            </p:nvSpPr>
            <p:spPr>
              <a:xfrm>
                <a:off x="3845256" y="3962400"/>
                <a:ext cx="1945943" cy="9144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4190844" y="4219545"/>
                <a:ext cx="121219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Actuators</a:t>
                </a:r>
                <a:endParaRPr lang="en-US" sz="2000" b="1" dirty="0"/>
              </a:p>
            </p:txBody>
          </p:sp>
        </p:grpSp>
        <p:grpSp>
          <p:nvGrpSpPr>
            <p:cNvPr id="33" name="Group 32"/>
            <p:cNvGrpSpPr/>
            <p:nvPr/>
          </p:nvGrpSpPr>
          <p:grpSpPr>
            <a:xfrm>
              <a:off x="6629400" y="2499246"/>
              <a:ext cx="1945943" cy="914400"/>
              <a:chOff x="3845256" y="3962400"/>
              <a:chExt cx="1945943" cy="914400"/>
            </a:xfrm>
          </p:grpSpPr>
          <p:sp>
            <p:nvSpPr>
              <p:cNvPr id="34" name="Rectangle 33"/>
              <p:cNvSpPr/>
              <p:nvPr/>
            </p:nvSpPr>
            <p:spPr>
              <a:xfrm>
                <a:off x="3845256" y="3962400"/>
                <a:ext cx="1945943" cy="9144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4190844" y="4219545"/>
                <a:ext cx="100546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b="1" dirty="0" smtClean="0"/>
                  <a:t>Sensors</a:t>
                </a:r>
                <a:endParaRPr lang="en-US" sz="2000" b="1" dirty="0"/>
              </a:p>
            </p:txBody>
          </p:sp>
        </p:grpSp>
        <p:cxnSp>
          <p:nvCxnSpPr>
            <p:cNvPr id="37" name="Straight Connector 36"/>
            <p:cNvCxnSpPr/>
            <p:nvPr/>
          </p:nvCxnSpPr>
          <p:spPr>
            <a:xfrm>
              <a:off x="7543800" y="1828800"/>
              <a:ext cx="0" cy="689496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7549373" y="3413646"/>
              <a:ext cx="0" cy="1132652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endCxn id="26" idx="1"/>
            </p:cNvCxnSpPr>
            <p:nvPr/>
          </p:nvCxnSpPr>
          <p:spPr>
            <a:xfrm>
              <a:off x="1629522" y="4538337"/>
              <a:ext cx="2028078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170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14842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Matrix Exponential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Matrix exponential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</a:t>
            </a:r>
            <a:r>
              <a:rPr lang="en-US" sz="2000" dirty="0" smtClean="0">
                <a:latin typeface="Comic Sans MS" pitchFamily="66" charset="0"/>
              </a:rPr>
              <a:t> = I + A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+ A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/2 + A</a:t>
            </a:r>
            <a:r>
              <a:rPr lang="en-US" sz="2000" baseline="30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/3! + A</a:t>
            </a:r>
            <a:r>
              <a:rPr lang="en-US" sz="2000" baseline="30000" dirty="0" smtClean="0">
                <a:latin typeface="Comic Sans MS" pitchFamily="66" charset="0"/>
              </a:rPr>
              <a:t>4</a:t>
            </a:r>
            <a:r>
              <a:rPr lang="en-US" sz="2000" dirty="0" smtClean="0">
                <a:latin typeface="Comic Sans MS" pitchFamily="66" charset="0"/>
              </a:rPr>
              <a:t>/4! + … 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</a:t>
            </a: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Is there a way to compute this?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Each term in the sum is (n x n) matrix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A</a:t>
            </a:r>
            <a:r>
              <a:rPr lang="en-US" sz="2000" baseline="30000" dirty="0" smtClean="0">
                <a:latin typeface="Comic Sans MS" pitchFamily="66" charset="0"/>
              </a:rPr>
              <a:t>k</a:t>
            </a:r>
            <a:r>
              <a:rPr lang="en-US" sz="2000" dirty="0" smtClean="0">
                <a:latin typeface="Comic Sans MS" pitchFamily="66" charset="0"/>
              </a:rPr>
              <a:t> = 0 for some k, then sum is finite and can be computed directly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 general case, sum of first k terms will give approximation (with quality of approximation improving with increasing k)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What if A is a diagonal matrix 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Notation: </a:t>
            </a:r>
            <a:r>
              <a:rPr lang="en-US" sz="2000" b="1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(a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… 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represents a matrix whose (</a:t>
            </a:r>
            <a:r>
              <a:rPr lang="en-US" sz="2000" dirty="0" err="1" smtClean="0">
                <a:latin typeface="Comic Sans MS" pitchFamily="66" charset="0"/>
              </a:rPr>
              <a:t>i,i</a:t>
            </a:r>
            <a:r>
              <a:rPr lang="en-US" sz="2000" dirty="0" smtClean="0">
                <a:latin typeface="Comic Sans MS" pitchFamily="66" charset="0"/>
              </a:rPr>
              <a:t>)-</a:t>
            </a:r>
            <a:r>
              <a:rPr lang="en-US" sz="2000" dirty="0" err="1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entry is </a:t>
            </a:r>
            <a:r>
              <a:rPr lang="en-US" sz="2000" dirty="0" err="1" smtClean="0">
                <a:latin typeface="Comic Sans MS" pitchFamily="66" charset="0"/>
              </a:rPr>
              <a:t>a</a:t>
            </a:r>
            <a:r>
              <a:rPr lang="en-US" sz="2000" baseline="-25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, and (</a:t>
            </a:r>
            <a:r>
              <a:rPr lang="en-US" sz="2000" dirty="0" err="1" smtClean="0">
                <a:latin typeface="Comic Sans MS" pitchFamily="66" charset="0"/>
              </a:rPr>
              <a:t>i,j</a:t>
            </a:r>
            <a:r>
              <a:rPr lang="en-US" sz="2000" dirty="0" smtClean="0">
                <a:latin typeface="Comic Sans MS" pitchFamily="66" charset="0"/>
              </a:rPr>
              <a:t>)-</a:t>
            </a:r>
            <a:r>
              <a:rPr lang="en-US" sz="2000" dirty="0" err="1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entry, for 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!= j, is 0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Claim: if A is diagonal matrix </a:t>
            </a:r>
            <a:r>
              <a:rPr lang="en-US" sz="2000" b="1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(a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… 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then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</a:t>
            </a:r>
            <a:r>
              <a:rPr lang="en-US" sz="2000" dirty="0" smtClean="0">
                <a:latin typeface="Comic Sans MS" pitchFamily="66" charset="0"/>
              </a:rPr>
              <a:t> is the diagonal matrix </a:t>
            </a:r>
            <a:r>
              <a:rPr lang="en-US" sz="2000" b="1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(e</a:t>
            </a:r>
            <a:r>
              <a:rPr lang="en-US" sz="2000" baseline="30000" dirty="0" smtClean="0">
                <a:latin typeface="Comic Sans MS" pitchFamily="66" charset="0"/>
              </a:rPr>
              <a:t>a1</a:t>
            </a:r>
            <a:r>
              <a:rPr lang="en-US" sz="2000" dirty="0" smtClean="0">
                <a:latin typeface="Comic Sans MS" pitchFamily="66" charset="0"/>
              </a:rPr>
              <a:t>, e</a:t>
            </a:r>
            <a:r>
              <a:rPr lang="en-US" sz="2000" baseline="30000" dirty="0" smtClean="0">
                <a:latin typeface="Comic Sans MS" pitchFamily="66" charset="0"/>
              </a:rPr>
              <a:t>a2</a:t>
            </a:r>
            <a:r>
              <a:rPr lang="en-US" sz="2000" dirty="0" smtClean="0">
                <a:latin typeface="Comic Sans MS" pitchFamily="66" charset="0"/>
              </a:rPr>
              <a:t> , …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an</a:t>
            </a:r>
            <a:r>
              <a:rPr lang="en-US" sz="2000" dirty="0" smtClean="0">
                <a:latin typeface="Comic Sans MS" pitchFamily="66" charset="0"/>
              </a:rPr>
              <a:t> )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Analytical method based on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and similarity transformation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963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Eigenvalues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Eigenvectors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an (n x n) matrix A, if the equation A x =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x holds, for an n-dimensional non-zero vector x and scalar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, then x is called an eigenvector of A, and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is called a corresponding </a:t>
            </a:r>
            <a:r>
              <a:rPr lang="en-US" sz="2000" dirty="0" err="1" smtClean="0">
                <a:latin typeface="Comic Sans MS" pitchFamily="66" charset="0"/>
              </a:rPr>
              <a:t>eigenvalue</a:t>
            </a: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How to compute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the set of equations with unknown variables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…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endParaRPr lang="en-US" sz="2000" dirty="0" smtClean="0">
              <a:latin typeface="Comic Sans MS" pitchFamily="66" charset="0"/>
            </a:endParaRP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 determinant (A – </a:t>
            </a:r>
            <a:r>
              <a:rPr lang="en-US" sz="2000" b="1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I ) = 0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Determinant of a 2 x2 matrix A is A</a:t>
            </a:r>
            <a:r>
              <a:rPr lang="en-US" sz="2000" baseline="-25000" dirty="0" smtClean="0">
                <a:latin typeface="Comic Sans MS" pitchFamily="66" charset="0"/>
              </a:rPr>
              <a:t>1,1</a:t>
            </a:r>
            <a:r>
              <a:rPr lang="en-US" sz="2000" dirty="0" smtClean="0">
                <a:latin typeface="Comic Sans MS" pitchFamily="66" charset="0"/>
              </a:rPr>
              <a:t> A</a:t>
            </a:r>
            <a:r>
              <a:rPr lang="en-US" sz="2000" baseline="-25000" dirty="0" smtClean="0">
                <a:latin typeface="Comic Sans MS" pitchFamily="66" charset="0"/>
              </a:rPr>
              <a:t>2,2 </a:t>
            </a:r>
            <a:r>
              <a:rPr lang="en-US" sz="2000" dirty="0" smtClean="0">
                <a:latin typeface="Comic Sans MS" pitchFamily="66" charset="0"/>
              </a:rPr>
              <a:t>- A</a:t>
            </a:r>
            <a:r>
              <a:rPr lang="en-US" sz="2000" baseline="-25000" dirty="0" smtClean="0">
                <a:latin typeface="Comic Sans MS" pitchFamily="66" charset="0"/>
              </a:rPr>
              <a:t>1,2</a:t>
            </a:r>
            <a:r>
              <a:rPr lang="en-US" sz="2000" dirty="0" smtClean="0">
                <a:latin typeface="Comic Sans MS" pitchFamily="66" charset="0"/>
              </a:rPr>
              <a:t> A</a:t>
            </a:r>
            <a:r>
              <a:rPr lang="en-US" sz="2000" baseline="-25000" dirty="0" smtClean="0">
                <a:latin typeface="Comic Sans MS" pitchFamily="66" charset="0"/>
              </a:rPr>
              <a:t>2,1</a:t>
            </a: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Calculate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and eigenvectors of the matrix [[4   6] [1  3]]</a:t>
            </a:r>
          </a:p>
          <a:p>
            <a:pPr>
              <a:buFont typeface="Wingdings" pitchFamily="2" charset="2"/>
              <a:buChar char="q"/>
            </a:pPr>
            <a:r>
              <a:rPr lang="en-US" sz="2000" smtClean="0">
                <a:latin typeface="Comic Sans MS" pitchFamily="66" charset="0"/>
              </a:rPr>
              <a:t>Are eigenvectors </a:t>
            </a:r>
            <a:r>
              <a:rPr lang="en-US" sz="2000" dirty="0" smtClean="0">
                <a:latin typeface="Comic Sans MS" pitchFamily="66" charset="0"/>
              </a:rPr>
              <a:t>linearly independent?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What are the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of a diagonal matrix?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Calculate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and eigenvectors of the matrix [[1   2] [0  1]]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Calculate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and eigenvectors of the matrix [[0   1] [-1  0]]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065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 Design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3716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581400" y="1371600"/>
            <a:ext cx="2053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Plant model as Continuous-time Component H</a:t>
            </a:r>
          </a:p>
        </p:txBody>
      </p:sp>
      <p:grpSp>
        <p:nvGrpSpPr>
          <p:cNvPr id="3" name="Group 4"/>
          <p:cNvGrpSpPr/>
          <p:nvPr/>
        </p:nvGrpSpPr>
        <p:grpSpPr>
          <a:xfrm>
            <a:off x="152400" y="1524000"/>
            <a:ext cx="3216322" cy="685800"/>
            <a:chOff x="152400" y="1752600"/>
            <a:chExt cx="3216322" cy="68580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52400" y="1752600"/>
              <a:ext cx="22599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Uncontrolled Inputs</a:t>
              </a:r>
              <a:endParaRPr lang="en-US" sz="2000" baseline="-25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2438400" y="2438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20"/>
          <p:cNvGrpSpPr/>
          <p:nvPr/>
        </p:nvGrpSpPr>
        <p:grpSpPr>
          <a:xfrm>
            <a:off x="5959522" y="1295400"/>
            <a:ext cx="2542675" cy="567154"/>
            <a:chOff x="2454322" y="1447800"/>
            <a:chExt cx="2542675" cy="567154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667000" y="1447800"/>
              <a:ext cx="23299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Observable Outputs </a:t>
              </a:r>
              <a:endParaRPr lang="en-US" sz="2000" baseline="-25000" dirty="0"/>
            </a:p>
          </p:txBody>
        </p:sp>
      </p:grp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4038600"/>
            <a:ext cx="8839200" cy="1600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Design a controller C so that the composed system C || H is stable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Is there a mathematical way to check when a system is stable?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Is there a way to design C so that C||H is stable 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Yes, if the plant model is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linear</a:t>
            </a:r>
            <a:r>
              <a:rPr lang="en-US" sz="2000" dirty="0" smtClean="0">
                <a:latin typeface="Comic Sans MS" pitchFamily="66" charset="0"/>
              </a:rPr>
              <a:t> !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2400" y="1981200"/>
            <a:ext cx="22893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Controllable inputs </a:t>
            </a:r>
            <a:endParaRPr lang="en-US" sz="2000" baseline="-25000" dirty="0"/>
          </a:p>
        </p:txBody>
      </p:sp>
      <p:grpSp>
        <p:nvGrpSpPr>
          <p:cNvPr id="5" name="Group 41"/>
          <p:cNvGrpSpPr/>
          <p:nvPr/>
        </p:nvGrpSpPr>
        <p:grpSpPr>
          <a:xfrm>
            <a:off x="3352800" y="2667000"/>
            <a:ext cx="2590800" cy="685800"/>
            <a:chOff x="3352800" y="2667000"/>
            <a:chExt cx="2590800" cy="685800"/>
          </a:xfrm>
        </p:grpSpPr>
        <p:sp>
          <p:nvSpPr>
            <p:cNvPr id="17" name="Rectangle 16"/>
            <p:cNvSpPr/>
            <p:nvPr/>
          </p:nvSpPr>
          <p:spPr>
            <a:xfrm>
              <a:off x="3352800" y="2667000"/>
              <a:ext cx="2590800" cy="685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733800" y="2819400"/>
              <a:ext cx="2053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Controller C</a:t>
              </a:r>
            </a:p>
          </p:txBody>
        </p:sp>
      </p:grpSp>
      <p:grpSp>
        <p:nvGrpSpPr>
          <p:cNvPr id="6" name="Group 39"/>
          <p:cNvGrpSpPr/>
          <p:nvPr/>
        </p:nvGrpSpPr>
        <p:grpSpPr>
          <a:xfrm>
            <a:off x="5943600" y="1828800"/>
            <a:ext cx="914400" cy="1219200"/>
            <a:chOff x="5943600" y="1828800"/>
            <a:chExt cx="914400" cy="1219200"/>
          </a:xfrm>
        </p:grpSpPr>
        <p:cxnSp>
          <p:nvCxnSpPr>
            <p:cNvPr id="20" name="Straight Arrow Connector 19"/>
            <p:cNvCxnSpPr/>
            <p:nvPr/>
          </p:nvCxnSpPr>
          <p:spPr>
            <a:xfrm>
              <a:off x="59436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6858000" y="1828800"/>
              <a:ext cx="0" cy="121920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40"/>
          <p:cNvGrpSpPr/>
          <p:nvPr/>
        </p:nvGrpSpPr>
        <p:grpSpPr>
          <a:xfrm>
            <a:off x="2438400" y="2181255"/>
            <a:ext cx="914400" cy="866746"/>
            <a:chOff x="2438400" y="2181255"/>
            <a:chExt cx="914400" cy="866746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4384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16" idx="3"/>
            </p:cNvCxnSpPr>
            <p:nvPr/>
          </p:nvCxnSpPr>
          <p:spPr>
            <a:xfrm flipV="1">
              <a:off x="2438400" y="2181255"/>
              <a:ext cx="3345" cy="8667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168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3042692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Eigenvalues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Eigenvectors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an (n x n) matrix A, if the equation A x =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x holds, for an n-dimensional non-zero vector x and scalar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, then x is called an eigenvector of A, and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is called a corresponding </a:t>
            </a:r>
            <a:r>
              <a:rPr lang="en-US" sz="2000" dirty="0" err="1" smtClean="0">
                <a:latin typeface="Comic Sans MS" pitchFamily="66" charset="0"/>
              </a:rPr>
              <a:t>eigenvalue</a:t>
            </a: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 characteristic polynomial of A is the degree-n polynomial in variable </a:t>
            </a:r>
            <a:r>
              <a:rPr lang="en-US" sz="2000" b="1" dirty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given by determinant (A – </a:t>
            </a:r>
            <a:r>
              <a:rPr lang="en-US" sz="2000" b="1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I 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2 x2 matrix A, it is (A</a:t>
            </a:r>
            <a:r>
              <a:rPr lang="en-US" sz="2000" baseline="-25000" dirty="0" smtClean="0">
                <a:latin typeface="Comic Sans MS" pitchFamily="66" charset="0"/>
              </a:rPr>
              <a:t>1,1</a:t>
            </a:r>
            <a:r>
              <a:rPr lang="en-US" sz="2000" dirty="0" smtClean="0">
                <a:latin typeface="Comic Sans MS" pitchFamily="66" charset="0"/>
              </a:rPr>
              <a:t> - </a:t>
            </a:r>
            <a:r>
              <a:rPr lang="en-US" sz="2000" b="1" dirty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)(A</a:t>
            </a:r>
            <a:r>
              <a:rPr lang="en-US" sz="2000" baseline="-25000" dirty="0" smtClean="0">
                <a:latin typeface="Comic Sans MS" pitchFamily="66" charset="0"/>
              </a:rPr>
              <a:t>2,2 </a:t>
            </a:r>
            <a:r>
              <a:rPr lang="en-US" sz="2000" dirty="0" smtClean="0">
                <a:latin typeface="Comic Sans MS" pitchFamily="66" charset="0"/>
              </a:rPr>
              <a:t>- </a:t>
            </a:r>
            <a:r>
              <a:rPr lang="en-US" sz="2000" b="1" dirty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) - A</a:t>
            </a:r>
            <a:r>
              <a:rPr lang="en-US" sz="2000" baseline="-25000" dirty="0" smtClean="0">
                <a:latin typeface="Comic Sans MS" pitchFamily="66" charset="0"/>
              </a:rPr>
              <a:t>1,2</a:t>
            </a:r>
            <a:r>
              <a:rPr lang="en-US" sz="2000" dirty="0" smtClean="0">
                <a:latin typeface="Comic Sans MS" pitchFamily="66" charset="0"/>
              </a:rPr>
              <a:t> A</a:t>
            </a:r>
            <a:r>
              <a:rPr lang="en-US" sz="2000" baseline="-25000" dirty="0" smtClean="0">
                <a:latin typeface="Comic Sans MS" pitchFamily="66" charset="0"/>
              </a:rPr>
              <a:t>2,1</a:t>
            </a: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Eigenvalues are the roots of this characteristic polynomial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An </a:t>
            </a:r>
            <a:r>
              <a:rPr lang="en-US" sz="2000" dirty="0" err="1" smtClean="0">
                <a:latin typeface="Comic Sans MS" pitchFamily="66" charset="0"/>
              </a:rPr>
              <a:t>eigenvalue</a:t>
            </a:r>
            <a:r>
              <a:rPr lang="en-US" sz="2000" dirty="0" smtClean="0">
                <a:latin typeface="Comic Sans MS" pitchFamily="66" charset="0"/>
              </a:rPr>
              <a:t> can be a complex number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Multiplicity of </a:t>
            </a:r>
            <a:r>
              <a:rPr lang="en-US" sz="2000" dirty="0" err="1" smtClean="0">
                <a:latin typeface="Comic Sans MS" pitchFamily="66" charset="0"/>
              </a:rPr>
              <a:t>eigenvalue</a:t>
            </a:r>
            <a:r>
              <a:rPr lang="en-US" sz="2000" dirty="0" smtClean="0">
                <a:latin typeface="Comic Sans MS" pitchFamily="66" charset="0"/>
              </a:rPr>
              <a:t> can be more than 1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A is a diagonal matrix then diagonal entries are the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a given </a:t>
            </a:r>
            <a:r>
              <a:rPr lang="en-US" sz="2000" dirty="0" err="1" smtClean="0">
                <a:latin typeface="Comic Sans MS" pitchFamily="66" charset="0"/>
              </a:rPr>
              <a:t>eigenvalue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b="1" dirty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, compute the corresponding eigenvector(s) by solving system of linear </a:t>
            </a:r>
            <a:r>
              <a:rPr lang="en-US" sz="2000" dirty="0">
                <a:latin typeface="Comic Sans MS" pitchFamily="66" charset="0"/>
              </a:rPr>
              <a:t>equations A x = </a:t>
            </a:r>
            <a:r>
              <a:rPr lang="en-US" sz="2000" dirty="0">
                <a:latin typeface="Symbol" pitchFamily="18" charset="2"/>
              </a:rPr>
              <a:t>l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x, with unknown vector x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all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are distinct then corresponding eigenvectors are linearly independent</a:t>
            </a:r>
          </a:p>
          <a:p>
            <a:pPr>
              <a:buNone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270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Response of Linear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 contains n variables, system has no inputs, and dynamics is given by: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S; initial state is 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</a:p>
          <a:p>
            <a:pPr>
              <a:buFont typeface="Wingdings" pitchFamily="2" charset="2"/>
              <a:buChar char="q"/>
            </a:pP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Execution is given by the signal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(t) =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At</a:t>
            </a:r>
            <a:r>
              <a:rPr lang="en-US" sz="2000" baseline="30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</a:t>
            </a:r>
            <a:endParaRPr lang="en-US" sz="2000" baseline="300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Matrix exponential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</a:t>
            </a:r>
            <a:r>
              <a:rPr lang="en-US" sz="2000" dirty="0" smtClean="0">
                <a:latin typeface="Comic Sans MS" pitchFamily="66" charset="0"/>
              </a:rPr>
              <a:t> = I + A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+ A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/2 + A</a:t>
            </a:r>
            <a:r>
              <a:rPr lang="en-US" sz="2000" baseline="30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/3! + A</a:t>
            </a:r>
            <a:r>
              <a:rPr lang="en-US" sz="2000" baseline="30000" dirty="0" smtClean="0">
                <a:latin typeface="Comic Sans MS" pitchFamily="66" charset="0"/>
              </a:rPr>
              <a:t>4</a:t>
            </a:r>
            <a:r>
              <a:rPr lang="en-US" sz="2000" dirty="0" smtClean="0">
                <a:latin typeface="Comic Sans MS" pitchFamily="66" charset="0"/>
              </a:rPr>
              <a:t>/4! + … 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 lvl="1">
              <a:buFont typeface="Wingdings" pitchFamily="2" charset="2"/>
              <a:buChar char="§"/>
            </a:pP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f </a:t>
            </a:r>
            <a:r>
              <a:rPr lang="en-US" sz="2000" dirty="0">
                <a:latin typeface="Comic Sans MS" pitchFamily="66" charset="0"/>
              </a:rPr>
              <a:t>A is diagonal matrix </a:t>
            </a:r>
            <a:r>
              <a:rPr lang="en-US" sz="2000" b="1" dirty="0">
                <a:latin typeface="Comic Sans MS" pitchFamily="66" charset="0"/>
              </a:rPr>
              <a:t>D</a:t>
            </a:r>
            <a:r>
              <a:rPr lang="en-US" sz="2000" dirty="0">
                <a:latin typeface="Comic Sans MS" pitchFamily="66" charset="0"/>
              </a:rPr>
              <a:t>(a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 a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, … a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then </a:t>
            </a:r>
            <a:r>
              <a:rPr lang="en-US" sz="2000" dirty="0" err="1">
                <a:latin typeface="Comic Sans MS" pitchFamily="66" charset="0"/>
              </a:rPr>
              <a:t>e</a:t>
            </a:r>
            <a:r>
              <a:rPr lang="en-US" sz="2000" baseline="30000" dirty="0" err="1">
                <a:latin typeface="Comic Sans MS" pitchFamily="66" charset="0"/>
              </a:rPr>
              <a:t>A</a:t>
            </a:r>
            <a:r>
              <a:rPr lang="en-US" sz="2000" dirty="0">
                <a:latin typeface="Comic Sans MS" pitchFamily="66" charset="0"/>
              </a:rPr>
              <a:t> is the diagonal matrix </a:t>
            </a:r>
            <a:r>
              <a:rPr lang="en-US" sz="2000" b="1" dirty="0">
                <a:latin typeface="Comic Sans MS" pitchFamily="66" charset="0"/>
              </a:rPr>
              <a:t>D</a:t>
            </a:r>
            <a:r>
              <a:rPr lang="en-US" sz="2000" dirty="0">
                <a:latin typeface="Comic Sans MS" pitchFamily="66" charset="0"/>
              </a:rPr>
              <a:t>(e</a:t>
            </a:r>
            <a:r>
              <a:rPr lang="en-US" sz="2000" baseline="30000" dirty="0">
                <a:latin typeface="Comic Sans MS" pitchFamily="66" charset="0"/>
              </a:rPr>
              <a:t>a1</a:t>
            </a:r>
            <a:r>
              <a:rPr lang="en-US" sz="2000" dirty="0">
                <a:latin typeface="Comic Sans MS" pitchFamily="66" charset="0"/>
              </a:rPr>
              <a:t>, e</a:t>
            </a:r>
            <a:r>
              <a:rPr lang="en-US" sz="2000" baseline="30000" dirty="0">
                <a:latin typeface="Comic Sans MS" pitchFamily="66" charset="0"/>
              </a:rPr>
              <a:t>a2</a:t>
            </a:r>
            <a:r>
              <a:rPr lang="en-US" sz="2000" dirty="0">
                <a:latin typeface="Comic Sans MS" pitchFamily="66" charset="0"/>
              </a:rPr>
              <a:t> , …</a:t>
            </a:r>
            <a:r>
              <a:rPr lang="en-US" sz="2000" dirty="0" err="1">
                <a:latin typeface="Comic Sans MS" pitchFamily="66" charset="0"/>
              </a:rPr>
              <a:t>e</a:t>
            </a:r>
            <a:r>
              <a:rPr lang="en-US" sz="2000" baseline="30000" dirty="0" err="1">
                <a:latin typeface="Comic Sans MS" pitchFamily="66" charset="0"/>
              </a:rPr>
              <a:t>an</a:t>
            </a:r>
            <a:r>
              <a:rPr lang="en-US" sz="2000" dirty="0">
                <a:latin typeface="Comic Sans MS" pitchFamily="66" charset="0"/>
              </a:rPr>
              <a:t> ) </a:t>
            </a: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endParaRPr lang="en-US" sz="2000" dirty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What if A is not diagonal?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the behavior of a transformed system whose dynamics is simpler to analyze!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373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37058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Similarity Transformation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H with dynamics given by: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S; Initial state 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Let P be an invertible (n x n) matrix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the dynamical system H’ whose state vector S’ is P</a:t>
            </a:r>
            <a:r>
              <a:rPr lang="en-US" sz="2000" baseline="30000" dirty="0" smtClean="0">
                <a:latin typeface="Comic Sans MS" pitchFamily="66" charset="0"/>
              </a:rPr>
              <a:t>-1</a:t>
            </a:r>
            <a:r>
              <a:rPr lang="en-US" sz="2000" dirty="0" smtClean="0">
                <a:latin typeface="Comic Sans MS" pitchFamily="66" charset="0"/>
              </a:rPr>
              <a:t> 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Note the original system state S equals P S’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Dynamics of the transformed system H’</a:t>
            </a:r>
          </a:p>
          <a:p>
            <a:pPr marL="0" indent="0">
              <a:buNone/>
            </a:pPr>
            <a:r>
              <a:rPr lang="en-US" sz="2000" dirty="0" smtClean="0">
                <a:latin typeface="Comic Sans MS" pitchFamily="66" charset="0"/>
              </a:rPr>
              <a:t>	d/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S’ = d/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(P</a:t>
            </a:r>
            <a:r>
              <a:rPr lang="en-US" sz="2000" baseline="30000" dirty="0" smtClean="0">
                <a:latin typeface="Comic Sans MS" pitchFamily="66" charset="0"/>
              </a:rPr>
              <a:t>-1</a:t>
            </a:r>
            <a:r>
              <a:rPr lang="en-US" sz="2000" dirty="0" smtClean="0">
                <a:latin typeface="Comic Sans MS" pitchFamily="66" charset="0"/>
              </a:rPr>
              <a:t> S) = </a:t>
            </a:r>
            <a:r>
              <a:rPr lang="en-US" sz="2000" dirty="0">
                <a:latin typeface="Comic Sans MS" pitchFamily="66" charset="0"/>
              </a:rPr>
              <a:t>P</a:t>
            </a:r>
            <a:r>
              <a:rPr lang="en-US" sz="2000" baseline="30000" dirty="0">
                <a:latin typeface="Comic Sans MS" pitchFamily="66" charset="0"/>
              </a:rPr>
              <a:t>-1 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</a:t>
            </a:r>
            <a:r>
              <a:rPr lang="en-US" sz="2000" dirty="0">
                <a:latin typeface="Comic Sans MS" pitchFamily="66" charset="0"/>
              </a:rPr>
              <a:t>P</a:t>
            </a:r>
            <a:r>
              <a:rPr lang="en-US" sz="2000" baseline="30000" dirty="0">
                <a:latin typeface="Comic Sans MS" pitchFamily="66" charset="0"/>
              </a:rPr>
              <a:t>-1 </a:t>
            </a:r>
            <a:r>
              <a:rPr lang="en-US" sz="2000" dirty="0" smtClean="0">
                <a:latin typeface="Comic Sans MS" pitchFamily="66" charset="0"/>
              </a:rPr>
              <a:t> A S = </a:t>
            </a:r>
            <a:r>
              <a:rPr lang="en-US" sz="2000" dirty="0">
                <a:latin typeface="Comic Sans MS" pitchFamily="66" charset="0"/>
              </a:rPr>
              <a:t>P</a:t>
            </a:r>
            <a:r>
              <a:rPr lang="en-US" sz="2000" baseline="30000" dirty="0">
                <a:latin typeface="Comic Sans MS" pitchFamily="66" charset="0"/>
              </a:rPr>
              <a:t>-1</a:t>
            </a:r>
            <a:r>
              <a:rPr lang="en-US" sz="2000" dirty="0" smtClean="0">
                <a:latin typeface="Comic Sans MS" pitchFamily="66" charset="0"/>
              </a:rPr>
              <a:t> A P S’ = J S’</a:t>
            </a:r>
            <a:endParaRPr lang="en-US" sz="2000" dirty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 matrix J = </a:t>
            </a:r>
            <a:r>
              <a:rPr lang="en-US" sz="2000" dirty="0">
                <a:latin typeface="Comic Sans MS" pitchFamily="66" charset="0"/>
              </a:rPr>
              <a:t>P</a:t>
            </a:r>
            <a:r>
              <a:rPr lang="en-US" sz="2000" baseline="30000" dirty="0">
                <a:latin typeface="Comic Sans MS" pitchFamily="66" charset="0"/>
              </a:rPr>
              <a:t>-1 </a:t>
            </a:r>
            <a:r>
              <a:rPr lang="en-US" sz="2000" dirty="0" smtClean="0">
                <a:latin typeface="Comic Sans MS" pitchFamily="66" charset="0"/>
              </a:rPr>
              <a:t>A P, and is said to be </a:t>
            </a:r>
            <a:r>
              <a:rPr lang="en-US" sz="2000" dirty="0" smtClean="0">
                <a:solidFill>
                  <a:srgbClr val="FF0000"/>
                </a:solidFill>
                <a:latin typeface="Comic Sans MS" pitchFamily="66" charset="0"/>
              </a:rPr>
              <a:t>similar</a:t>
            </a:r>
            <a:r>
              <a:rPr lang="en-US" sz="2000" dirty="0" smtClean="0">
                <a:latin typeface="Comic Sans MS" pitchFamily="66" charset="0"/>
              </a:rPr>
              <a:t> to A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Initial state of transformed system H’ is  S’(0) = </a:t>
            </a:r>
            <a:r>
              <a:rPr lang="en-US" sz="2000" dirty="0">
                <a:latin typeface="Comic Sans MS" pitchFamily="66" charset="0"/>
              </a:rPr>
              <a:t>P</a:t>
            </a:r>
            <a:r>
              <a:rPr lang="en-US" sz="2000" baseline="30000" dirty="0">
                <a:latin typeface="Comic Sans MS" pitchFamily="66" charset="0"/>
              </a:rPr>
              <a:t>-1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Response of the transformed system H’ is given by </a:t>
            </a:r>
            <a:r>
              <a:rPr lang="en-US" sz="2000" b="1" dirty="0" smtClean="0">
                <a:latin typeface="Comic Sans MS" pitchFamily="66" charset="0"/>
              </a:rPr>
              <a:t>S’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>
                <a:latin typeface="Comic Sans MS" pitchFamily="66" charset="0"/>
              </a:rPr>
              <a:t>t) =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Jt</a:t>
            </a:r>
            <a:r>
              <a:rPr lang="en-US" sz="2000" baseline="30000" dirty="0" smtClean="0">
                <a:latin typeface="Comic Sans MS" pitchFamily="66" charset="0"/>
              </a:rPr>
              <a:t>  </a:t>
            </a:r>
            <a:r>
              <a:rPr lang="en-US" sz="2000" dirty="0" smtClean="0">
                <a:latin typeface="Comic Sans MS" pitchFamily="66" charset="0"/>
              </a:rPr>
              <a:t>P</a:t>
            </a:r>
            <a:r>
              <a:rPr lang="en-US" sz="2000" baseline="30000" dirty="0" smtClean="0">
                <a:latin typeface="Comic Sans MS" pitchFamily="66" charset="0"/>
              </a:rPr>
              <a:t>-1</a:t>
            </a:r>
            <a:r>
              <a:rPr lang="en-US" sz="2000" dirty="0" smtClean="0">
                <a:latin typeface="Comic Sans MS" pitchFamily="66" charset="0"/>
              </a:rPr>
              <a:t> 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Response of original system </a:t>
            </a:r>
            <a:r>
              <a:rPr lang="en-US" sz="2000" b="1" dirty="0">
                <a:latin typeface="Comic Sans MS" pitchFamily="66" charset="0"/>
              </a:rPr>
              <a:t>S</a:t>
            </a:r>
            <a:r>
              <a:rPr lang="en-US" sz="2000" dirty="0">
                <a:latin typeface="Comic Sans MS" pitchFamily="66" charset="0"/>
              </a:rPr>
              <a:t>(t) </a:t>
            </a:r>
            <a:r>
              <a:rPr lang="en-US" sz="2000" dirty="0" smtClean="0">
                <a:latin typeface="Comic Sans MS" pitchFamily="66" charset="0"/>
              </a:rPr>
              <a:t>= P 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Jt</a:t>
            </a:r>
            <a:r>
              <a:rPr lang="en-US" sz="2000" baseline="30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P</a:t>
            </a:r>
            <a:r>
              <a:rPr lang="en-US" sz="2000" baseline="30000" dirty="0">
                <a:latin typeface="Comic Sans MS" pitchFamily="66" charset="0"/>
              </a:rPr>
              <a:t>-1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When is all this useful ??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Choose P so that J is diagonal 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475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493691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Similarity Transformation using Eigenvectors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>
                <a:latin typeface="Comic Sans MS" pitchFamily="66" charset="0"/>
              </a:rPr>
              <a:t>Consider H with dynamics is given by: </a:t>
            </a:r>
            <a:r>
              <a:rPr lang="en-US" sz="2000" dirty="0" err="1">
                <a:latin typeface="Comic Sans MS" pitchFamily="66" charset="0"/>
              </a:rPr>
              <a:t>dS</a:t>
            </a:r>
            <a:r>
              <a:rPr lang="en-US" sz="2000" dirty="0">
                <a:latin typeface="Comic Sans MS" pitchFamily="66" charset="0"/>
              </a:rPr>
              <a:t>/</a:t>
            </a:r>
            <a:r>
              <a:rPr lang="en-US" sz="2000" dirty="0" err="1">
                <a:latin typeface="Comic Sans MS" pitchFamily="66" charset="0"/>
              </a:rPr>
              <a:t>dt</a:t>
            </a:r>
            <a:r>
              <a:rPr lang="en-US" sz="2000" dirty="0">
                <a:latin typeface="Comic Sans MS" pitchFamily="66" charset="0"/>
              </a:rPr>
              <a:t> = A S; Initial state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Calculate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,…</a:t>
            </a:r>
            <a:r>
              <a:rPr lang="en-US" sz="2000" dirty="0">
                <a:latin typeface="Symbol" pitchFamily="18" charset="2"/>
              </a:rPr>
              <a:t>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and eigenvectors x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>
                <a:latin typeface="Comic Sans MS" pitchFamily="66" charset="0"/>
              </a:rPr>
              <a:t>…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Suppose all eigenvectors are linearly independent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the (n x n) matrix P </a:t>
            </a:r>
            <a:r>
              <a:rPr lang="en-US" sz="2000" dirty="0">
                <a:latin typeface="Comic Sans MS" pitchFamily="66" charset="0"/>
              </a:rPr>
              <a:t>= [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1  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… 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]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Let P</a:t>
            </a:r>
            <a:r>
              <a:rPr lang="en-US" sz="2000" baseline="30000" dirty="0" smtClean="0">
                <a:latin typeface="Comic Sans MS" pitchFamily="66" charset="0"/>
              </a:rPr>
              <a:t>-1</a:t>
            </a:r>
            <a:r>
              <a:rPr lang="en-US" sz="2000" dirty="0" smtClean="0">
                <a:latin typeface="Comic Sans MS" pitchFamily="66" charset="0"/>
              </a:rPr>
              <a:t> be its inverse (note: inverse must exist in this case)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Claim: </a:t>
            </a:r>
            <a:r>
              <a:rPr lang="en-US" sz="2000" dirty="0">
                <a:latin typeface="Comic Sans MS" pitchFamily="66" charset="0"/>
              </a:rPr>
              <a:t>The matrix J = P</a:t>
            </a:r>
            <a:r>
              <a:rPr lang="en-US" sz="2000" baseline="30000" dirty="0">
                <a:latin typeface="Comic Sans MS" pitchFamily="66" charset="0"/>
              </a:rPr>
              <a:t>-1 </a:t>
            </a:r>
            <a:r>
              <a:rPr lang="en-US" sz="2000" dirty="0">
                <a:latin typeface="Comic Sans MS" pitchFamily="66" charset="0"/>
              </a:rPr>
              <a:t>A </a:t>
            </a:r>
            <a:r>
              <a:rPr lang="en-US" sz="2000" dirty="0" smtClean="0">
                <a:latin typeface="Comic Sans MS" pitchFamily="66" charset="0"/>
              </a:rPr>
              <a:t>P is the diagonal matrix </a:t>
            </a:r>
            <a:r>
              <a:rPr lang="en-US" sz="2000" b="1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,…</a:t>
            </a:r>
            <a:r>
              <a:rPr lang="en-US" sz="2000" dirty="0">
                <a:latin typeface="Symbol" pitchFamily="18" charset="2"/>
              </a:rPr>
              <a:t>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Execution of the system is given by </a:t>
            </a:r>
            <a:r>
              <a:rPr lang="en-US" sz="2000" b="1" dirty="0">
                <a:latin typeface="Comic Sans MS" pitchFamily="66" charset="0"/>
              </a:rPr>
              <a:t>S</a:t>
            </a:r>
            <a:r>
              <a:rPr lang="en-US" sz="2000" dirty="0">
                <a:latin typeface="Comic Sans MS" pitchFamily="66" charset="0"/>
              </a:rPr>
              <a:t>(t) = </a:t>
            </a:r>
            <a:r>
              <a:rPr lang="en-US" sz="2000" dirty="0" smtClean="0">
                <a:latin typeface="Comic Sans MS" pitchFamily="66" charset="0"/>
              </a:rPr>
              <a:t>P </a:t>
            </a:r>
            <a:r>
              <a:rPr lang="en-US" sz="2000" b="1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(e</a:t>
            </a:r>
            <a:r>
              <a:rPr lang="en-US" sz="2000" baseline="30000" dirty="0" smtClean="0">
                <a:latin typeface="Comic Sans MS" pitchFamily="66" charset="0"/>
              </a:rPr>
              <a:t> </a:t>
            </a:r>
            <a:r>
              <a:rPr lang="en-US" sz="2000" baseline="30000" dirty="0" smtClean="0">
                <a:latin typeface="Symbol" panose="05050102010706020507" pitchFamily="18" charset="2"/>
              </a:rPr>
              <a:t>l1</a:t>
            </a:r>
            <a:r>
              <a:rPr lang="en-US" sz="2000" baseline="30000" dirty="0" smtClean="0">
                <a:latin typeface="Comic Sans MS" pitchFamily="66" charset="0"/>
              </a:rPr>
              <a:t> t</a:t>
            </a:r>
            <a:r>
              <a:rPr lang="en-US" sz="2000" dirty="0" smtClean="0">
                <a:latin typeface="Comic Sans MS" pitchFamily="66" charset="0"/>
              </a:rPr>
              <a:t>,  </a:t>
            </a:r>
            <a:r>
              <a:rPr lang="en-US" sz="2000" dirty="0">
                <a:latin typeface="Comic Sans MS" pitchFamily="66" charset="0"/>
              </a:rPr>
              <a:t>…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Symbol" panose="05050102010706020507" pitchFamily="18" charset="2"/>
              </a:rPr>
              <a:t>l</a:t>
            </a:r>
            <a:r>
              <a:rPr lang="en-US" sz="2000" baseline="30000" dirty="0" err="1" smtClean="0">
                <a:latin typeface="Comic Sans MS" pitchFamily="66" charset="0"/>
              </a:rPr>
              <a:t>n</a:t>
            </a:r>
            <a:r>
              <a:rPr lang="en-US" sz="2000" baseline="30000" dirty="0" smtClean="0">
                <a:latin typeface="Comic Sans MS" pitchFamily="66" charset="0"/>
              </a:rPr>
              <a:t> t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)</a:t>
            </a:r>
            <a:r>
              <a:rPr lang="en-US" sz="2000" dirty="0" smtClean="0">
                <a:latin typeface="Comic Sans MS" pitchFamily="66" charset="0"/>
              </a:rPr>
              <a:t>  </a:t>
            </a:r>
            <a:r>
              <a:rPr lang="en-US" sz="2000" dirty="0">
                <a:latin typeface="Comic Sans MS" pitchFamily="66" charset="0"/>
              </a:rPr>
              <a:t>P</a:t>
            </a:r>
            <a:r>
              <a:rPr lang="en-US" sz="2000" baseline="30000" dirty="0">
                <a:latin typeface="Comic Sans MS" pitchFamily="66" charset="0"/>
              </a:rPr>
              <a:t>-1</a:t>
            </a:r>
            <a:r>
              <a:rPr lang="en-US" sz="2000" baseline="30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baseline="-25000" dirty="0">
                <a:latin typeface="Comic Sans MS" pitchFamily="66" charset="0"/>
              </a:rPr>
              <a:t>0</a:t>
            </a:r>
            <a:r>
              <a:rPr lang="en-US" sz="2000" dirty="0">
                <a:latin typeface="Comic Sans MS" pitchFamily="66" charset="0"/>
              </a:rPr>
              <a:t> 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577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87857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Response of Linear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1066800"/>
            <a:ext cx="8915400" cy="5029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latin typeface="Comic Sans MS" pitchFamily="66" charset="0"/>
              </a:rPr>
              <a:t>Consider 2-dimensional system with dynamics given by</a:t>
            </a:r>
          </a:p>
          <a:p>
            <a:pPr marL="0" indent="0">
              <a:buNone/>
            </a:pPr>
            <a:endParaRPr lang="en-US" sz="2000" dirty="0">
              <a:latin typeface="Comic Sans MS" pitchFamily="66" charset="0"/>
            </a:endParaRPr>
          </a:p>
          <a:p>
            <a:pPr marL="0" indent="0">
              <a:buNone/>
            </a:pPr>
            <a:endParaRPr lang="en-US" sz="2000" dirty="0" smtClean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d s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 =  4 s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 + </a:t>
            </a:r>
            <a:r>
              <a:rPr lang="en-US" sz="2000" dirty="0" smtClean="0">
                <a:latin typeface="Comic Sans MS" pitchFamily="66" charset="0"/>
              </a:rPr>
              <a:t>6 s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endParaRPr lang="en-US" sz="2000" dirty="0" smtClean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d s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=   s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 + 3 s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114300" y="3352800"/>
            <a:ext cx="8915400" cy="2438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lvl="0" indent="-457200">
              <a:spcBef>
                <a:spcPct val="20000"/>
              </a:spcBef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Calculate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 </a:t>
            </a:r>
            <a:r>
              <a:rPr lang="en-US" sz="2000" dirty="0" smtClean="0">
                <a:latin typeface="Comic Sans MS" pitchFamily="66" charset="0"/>
              </a:rPr>
              <a:t>and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of A = [[4  6] [1   3]]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Calculate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eigenvectors x</a:t>
            </a:r>
            <a:r>
              <a:rPr kumimoji="0" lang="en-US" sz="2000" b="0" i="0" u="none" strike="noStrike" kern="1200" cap="none" spc="0" normalizeH="0" baseline="-250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1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and x</a:t>
            </a:r>
            <a:r>
              <a:rPr kumimoji="0" lang="en-US" sz="2000" b="0" i="0" u="none" strike="noStrike" kern="1200" cap="none" spc="0" normalizeH="0" baseline="-2500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2  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lvl="0" indent="-457200">
              <a:spcBef>
                <a:spcPct val="20000"/>
              </a:spcBef>
              <a:buFont typeface="+mj-lt"/>
              <a:buAutoNum type="arabicPeriod"/>
            </a:pP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Choose the similarity transformation matrix P </a:t>
            </a:r>
            <a:r>
              <a:rPr lang="en-US" sz="2000" dirty="0" smtClean="0">
                <a:latin typeface="Comic Sans MS" pitchFamily="66" charset="0"/>
              </a:rPr>
              <a:t>= [x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   x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]</a:t>
            </a:r>
          </a:p>
          <a:p>
            <a:pPr marL="457200" lvl="0" indent="-457200">
              <a:spcBef>
                <a:spcPct val="20000"/>
              </a:spcBef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Find the inverse P</a:t>
            </a:r>
            <a:r>
              <a:rPr lang="en-US" sz="2000" baseline="30000" dirty="0" smtClean="0">
                <a:latin typeface="Comic Sans MS" pitchFamily="66" charset="0"/>
              </a:rPr>
              <a:t>-1</a:t>
            </a:r>
            <a:r>
              <a:rPr lang="en-US" sz="2000" dirty="0" smtClean="0">
                <a:latin typeface="Comic Sans MS" pitchFamily="66" charset="0"/>
              </a:rPr>
              <a:t> of P</a:t>
            </a:r>
          </a:p>
          <a:p>
            <a:pPr marL="457200" lvl="0" indent="-457200">
              <a:spcBef>
                <a:spcPct val="20000"/>
              </a:spcBef>
              <a:buFont typeface="+mj-lt"/>
              <a:buAutoNum type="arabicPeriod"/>
            </a:pP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Calculate J = </a:t>
            </a:r>
            <a:r>
              <a:rPr lang="en-US" sz="2000" dirty="0" smtClean="0">
                <a:latin typeface="Comic Sans MS" pitchFamily="66" charset="0"/>
              </a:rPr>
              <a:t>P</a:t>
            </a:r>
            <a:r>
              <a:rPr lang="en-US" sz="2000" baseline="30000" dirty="0" smtClean="0">
                <a:latin typeface="Comic Sans MS" pitchFamily="66" charset="0"/>
              </a:rPr>
              <a:t>-1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A P  (verify this is indeed diagonal matrix D[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 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])</a:t>
            </a:r>
          </a:p>
          <a:p>
            <a:pPr marL="457200" lvl="0" indent="-457200">
              <a:spcBef>
                <a:spcPct val="20000"/>
              </a:spcBef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Desired solution is </a:t>
            </a:r>
            <a:r>
              <a:rPr lang="en-US" sz="2000" b="1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(t) = P J  P</a:t>
            </a:r>
            <a:r>
              <a:rPr lang="en-US" sz="2000" baseline="30000" dirty="0" smtClean="0">
                <a:latin typeface="Comic Sans MS" pitchFamily="66" charset="0"/>
              </a:rPr>
              <a:t>-1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endParaRPr kumimoji="0" lang="en-US" sz="2000" b="0" i="0" u="none" strike="noStrike" kern="1200" cap="none" spc="0" normalizeH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680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766282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Equilibria and Stability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a linear system H with dynamics given by: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state s is an equilibrium state of H if A s = 0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How to compute equilibria: solve system of linear equations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Claim 1: the state 0 is always an equilibrium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Claim 2: If A is invertible, then 0 is the sole equilibrium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state s is a (non-zero) equilibrium of the system H, then consider the transformed system H’ whose state S’ = S – 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Properties of the equilibrium 0 of the transformed system H’ coincide with the properties of the equilibrium s of H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Henceforth, let us focus on a linear system H and the equilibrium 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H is stable = equilibrium state 0 is stable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H is asymptotically stable = equilibrium 0 is asymptotically stable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782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61790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Stability: Single Dimensional System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a single-dimensional linear system H with dynamics is given by: dx/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x</a:t>
            </a:r>
          </a:p>
          <a:p>
            <a:pPr marL="342900" lvl="1" indent="-342900"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H is stable: </a:t>
            </a:r>
            <a:r>
              <a:rPr lang="en-US" sz="2000" dirty="0">
                <a:latin typeface="Comic Sans MS" pitchFamily="66" charset="0"/>
              </a:rPr>
              <a:t>for every </a:t>
            </a:r>
            <a:r>
              <a:rPr lang="en-US" sz="2000" dirty="0">
                <a:latin typeface="Symbol" pitchFamily="18" charset="2"/>
              </a:rPr>
              <a:t>e</a:t>
            </a:r>
            <a:r>
              <a:rPr lang="en-US" sz="2000" dirty="0">
                <a:latin typeface="Comic Sans MS" pitchFamily="66" charset="0"/>
              </a:rPr>
              <a:t>&gt;0, there exists </a:t>
            </a:r>
            <a:r>
              <a:rPr lang="en-US" sz="2000" dirty="0">
                <a:latin typeface="Symbol" pitchFamily="18" charset="2"/>
              </a:rPr>
              <a:t>d</a:t>
            </a:r>
            <a:r>
              <a:rPr lang="en-US" sz="2000" dirty="0">
                <a:latin typeface="Comic Sans MS" pitchFamily="66" charset="0"/>
              </a:rPr>
              <a:t>&gt;0 such that for all states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with </a:t>
            </a:r>
            <a:r>
              <a:rPr lang="en-US" sz="2000" dirty="0" smtClean="0">
                <a:latin typeface="Comic Sans MS" pitchFamily="66" charset="0"/>
              </a:rPr>
              <a:t>||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baseline="-25000" dirty="0">
                <a:latin typeface="Comic Sans MS" pitchFamily="66" charset="0"/>
              </a:rPr>
              <a:t>0 </a:t>
            </a:r>
            <a:r>
              <a:rPr lang="en-US" sz="2000" dirty="0" smtClean="0">
                <a:latin typeface="Comic Sans MS" pitchFamily="66" charset="0"/>
              </a:rPr>
              <a:t>||&lt; </a:t>
            </a:r>
            <a:r>
              <a:rPr lang="en-US" sz="2000" dirty="0">
                <a:latin typeface="Symbol" pitchFamily="18" charset="2"/>
              </a:rPr>
              <a:t>d</a:t>
            </a:r>
            <a:r>
              <a:rPr lang="en-US" sz="2000" dirty="0">
                <a:latin typeface="Comic Sans MS" pitchFamily="66" charset="0"/>
              </a:rPr>
              <a:t>, for all times t&gt;=0, </a:t>
            </a:r>
            <a:r>
              <a:rPr lang="en-US" sz="2000" dirty="0" smtClean="0">
                <a:latin typeface="Comic Sans MS" pitchFamily="66" charset="0"/>
              </a:rPr>
              <a:t>||e</a:t>
            </a:r>
            <a:r>
              <a:rPr lang="en-US" sz="2000" baseline="30000" dirty="0" smtClean="0">
                <a:latin typeface="Comic Sans MS" pitchFamily="66" charset="0"/>
              </a:rPr>
              <a:t>at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baseline="-25000" dirty="0">
                <a:latin typeface="Comic Sans MS" pitchFamily="66" charset="0"/>
              </a:rPr>
              <a:t>0 </a:t>
            </a:r>
            <a:r>
              <a:rPr lang="en-US" sz="2000" dirty="0" smtClean="0">
                <a:latin typeface="Comic Sans MS" pitchFamily="66" charset="0"/>
              </a:rPr>
              <a:t>||&lt; </a:t>
            </a:r>
            <a:r>
              <a:rPr lang="en-US" sz="2000" dirty="0" smtClean="0">
                <a:latin typeface="Symbol" pitchFamily="18" charset="2"/>
              </a:rPr>
              <a:t>e</a:t>
            </a:r>
            <a:endParaRPr lang="en-US" sz="2000" dirty="0">
              <a:latin typeface="Symbol" pitchFamily="18" charset="2"/>
            </a:endParaRPr>
          </a:p>
          <a:p>
            <a:pPr marL="342900" lvl="1" indent="-342900">
              <a:buFont typeface="Wingdings" pitchFamily="2" charset="2"/>
              <a:buChar char="q"/>
            </a:pPr>
            <a:r>
              <a:rPr lang="en-US" sz="2000" dirty="0">
                <a:latin typeface="Comic Sans MS" pitchFamily="66" charset="0"/>
              </a:rPr>
              <a:t>H is </a:t>
            </a:r>
            <a:r>
              <a:rPr lang="en-US" sz="2000" dirty="0" smtClean="0">
                <a:latin typeface="Comic Sans MS" pitchFamily="66" charset="0"/>
              </a:rPr>
              <a:t>asymptotically stable</a:t>
            </a:r>
            <a:r>
              <a:rPr lang="en-US" sz="2000" dirty="0">
                <a:latin typeface="Comic Sans MS" pitchFamily="66" charset="0"/>
              </a:rPr>
              <a:t>: </a:t>
            </a:r>
            <a:r>
              <a:rPr lang="en-US" sz="2000" dirty="0" smtClean="0">
                <a:latin typeface="Comic Sans MS" pitchFamily="66" charset="0"/>
              </a:rPr>
              <a:t>there </a:t>
            </a:r>
            <a:r>
              <a:rPr lang="en-US" sz="2000" dirty="0">
                <a:latin typeface="Comic Sans MS" pitchFamily="66" charset="0"/>
              </a:rPr>
              <a:t>exists </a:t>
            </a:r>
            <a:r>
              <a:rPr lang="en-US" sz="2000" dirty="0">
                <a:latin typeface="Symbol" pitchFamily="18" charset="2"/>
              </a:rPr>
              <a:t>d</a:t>
            </a:r>
            <a:r>
              <a:rPr lang="en-US" sz="2000" dirty="0">
                <a:latin typeface="Comic Sans MS" pitchFamily="66" charset="0"/>
              </a:rPr>
              <a:t>&gt;0 such that for all states s</a:t>
            </a:r>
            <a:r>
              <a:rPr lang="en-US" sz="2000" baseline="-25000" dirty="0">
                <a:latin typeface="Comic Sans MS" pitchFamily="66" charset="0"/>
              </a:rPr>
              <a:t>0</a:t>
            </a:r>
            <a:r>
              <a:rPr lang="en-US" sz="2000" dirty="0">
                <a:latin typeface="Comic Sans MS" pitchFamily="66" charset="0"/>
              </a:rPr>
              <a:t> with || s</a:t>
            </a:r>
            <a:r>
              <a:rPr lang="en-US" sz="2000" baseline="-25000" dirty="0">
                <a:latin typeface="Comic Sans MS" pitchFamily="66" charset="0"/>
              </a:rPr>
              <a:t>0 </a:t>
            </a:r>
            <a:r>
              <a:rPr lang="en-US" sz="2000" dirty="0">
                <a:latin typeface="Comic Sans MS" pitchFamily="66" charset="0"/>
              </a:rPr>
              <a:t>||&lt; </a:t>
            </a:r>
            <a:r>
              <a:rPr lang="en-US" sz="2000" dirty="0">
                <a:latin typeface="Symbol" pitchFamily="18" charset="2"/>
              </a:rPr>
              <a:t>d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smtClean="0">
                <a:latin typeface="Comic Sans MS" pitchFamily="66" charset="0"/>
              </a:rPr>
              <a:t>||e</a:t>
            </a:r>
            <a:r>
              <a:rPr lang="en-US" sz="2000" baseline="30000" dirty="0" smtClean="0">
                <a:latin typeface="Comic Sans MS" pitchFamily="66" charset="0"/>
              </a:rPr>
              <a:t>at</a:t>
            </a:r>
            <a:r>
              <a:rPr lang="en-US" sz="2000" dirty="0" smtClean="0">
                <a:latin typeface="Comic Sans MS" pitchFamily="66" charset="0"/>
              </a:rPr>
              <a:t> 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||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sz="2000" dirty="0" smtClean="0">
                <a:latin typeface="Comic Sans MS" pitchFamily="66" charset="0"/>
              </a:rPr>
              <a:t> 0 as t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sz="2000" dirty="0" smtClean="0">
                <a:latin typeface="Comic Sans MS" pitchFamily="66" charset="0"/>
              </a:rPr>
              <a:t> infinity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Case coefficient a &lt; 0: </a:t>
            </a:r>
            <a:r>
              <a:rPr lang="en-US" sz="2000" dirty="0">
                <a:latin typeface="Comic Sans MS" pitchFamily="66" charset="0"/>
              </a:rPr>
              <a:t>e</a:t>
            </a:r>
            <a:r>
              <a:rPr lang="en-US" sz="2000" baseline="30000" dirty="0">
                <a:latin typeface="Comic Sans MS" pitchFamily="66" charset="0"/>
              </a:rPr>
              <a:t>at</a:t>
            </a:r>
            <a:r>
              <a:rPr lang="en-US" sz="2000" dirty="0">
                <a:latin typeface="Comic Sans MS" pitchFamily="66" charset="0"/>
              </a:rPr>
              <a:t> s</a:t>
            </a:r>
            <a:r>
              <a:rPr lang="en-US" sz="2000" baseline="-25000" dirty="0">
                <a:latin typeface="Comic Sans MS" pitchFamily="66" charset="0"/>
              </a:rPr>
              <a:t>0 </a:t>
            </a:r>
            <a:r>
              <a:rPr lang="en-US" sz="2000" dirty="0">
                <a:latin typeface="Comic Sans MS" pitchFamily="66" charset="0"/>
              </a:rPr>
              <a:t>converges </a:t>
            </a:r>
            <a:r>
              <a:rPr lang="en-US" sz="2000" dirty="0" smtClean="0">
                <a:latin typeface="Comic Sans MS" pitchFamily="66" charset="0"/>
              </a:rPr>
              <a:t>exponentially to </a:t>
            </a:r>
            <a:r>
              <a:rPr lang="en-US" sz="2000" dirty="0">
                <a:latin typeface="Comic Sans MS" pitchFamily="66" charset="0"/>
              </a:rPr>
              <a:t>0 as t goes to </a:t>
            </a:r>
            <a:r>
              <a:rPr lang="en-US" sz="2000" dirty="0" smtClean="0">
                <a:latin typeface="Comic Sans MS" pitchFamily="66" charset="0"/>
              </a:rPr>
              <a:t>infinity, no matter what the initial state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baseline="-25000" dirty="0">
                <a:latin typeface="Comic Sans MS" pitchFamily="66" charset="0"/>
              </a:rPr>
              <a:t>0 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is. Asymptotically stable !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Case coefficient a = 0: dynamics is dx/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0. The state stays equal to the initial state. Stable but not asymptotically stable.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Case coefficient a &gt; 0: </a:t>
            </a:r>
            <a:r>
              <a:rPr lang="en-US" sz="2000" dirty="0">
                <a:latin typeface="Comic Sans MS" pitchFamily="66" charset="0"/>
              </a:rPr>
              <a:t>e</a:t>
            </a:r>
            <a:r>
              <a:rPr lang="en-US" sz="2000" baseline="30000" dirty="0">
                <a:latin typeface="Comic Sans MS" pitchFamily="66" charset="0"/>
              </a:rPr>
              <a:t>at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grows exponentially as t increases, and thus, state diverges away from 0. Unstable !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885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73097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Heat Flow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2895600"/>
            <a:ext cx="7391400" cy="533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Input variables: </a:t>
            </a:r>
            <a:r>
              <a:rPr lang="en-US" sz="2000" dirty="0" err="1" smtClean="0">
                <a:latin typeface="Comic Sans MS" pitchFamily="66" charset="0"/>
              </a:rPr>
              <a:t>h</a:t>
            </a:r>
            <a:r>
              <a:rPr lang="en-US" sz="2000" baseline="-25000" dirty="0" err="1" smtClean="0">
                <a:latin typeface="Comic Sans MS" pitchFamily="66" charset="0"/>
              </a:rPr>
              <a:t>in</a:t>
            </a:r>
            <a:r>
              <a:rPr lang="en-US" sz="2000" dirty="0" smtClean="0">
                <a:latin typeface="Comic Sans MS" pitchFamily="66" charset="0"/>
              </a:rPr>
              <a:t> and </a:t>
            </a:r>
            <a:r>
              <a:rPr lang="en-US" sz="2000" dirty="0" err="1" smtClean="0">
                <a:latin typeface="Comic Sans MS" pitchFamily="66" charset="0"/>
              </a:rPr>
              <a:t>h</a:t>
            </a:r>
            <a:r>
              <a:rPr lang="en-US" sz="2000" baseline="-25000" dirty="0" err="1" smtClean="0">
                <a:latin typeface="Comic Sans MS" pitchFamily="66" charset="0"/>
              </a:rPr>
              <a:t>out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of type real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621260" y="1844540"/>
            <a:ext cx="2053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net</a:t>
            </a:r>
            <a:r>
              <a:rPr lang="en-US" sz="2000" baseline="-25000" dirty="0" smtClean="0"/>
              <a:t> </a:t>
            </a:r>
            <a:r>
              <a:rPr lang="en-US" sz="2000" dirty="0" smtClean="0"/>
              <a:t> =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in</a:t>
            </a:r>
            <a:r>
              <a:rPr lang="en-US" sz="2000" baseline="-25000" dirty="0" smtClean="0"/>
              <a:t> </a:t>
            </a:r>
            <a:r>
              <a:rPr lang="en-US" sz="2000" dirty="0" smtClean="0"/>
              <a:t> - 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out</a:t>
            </a:r>
            <a:endParaRPr lang="en-US" sz="2000" baseline="-25000" dirty="0"/>
          </a:p>
        </p:txBody>
      </p:sp>
      <p:sp>
        <p:nvSpPr>
          <p:cNvPr id="41" name="Content Placeholder 3"/>
          <p:cNvSpPr txBox="1">
            <a:spLocks/>
          </p:cNvSpPr>
          <p:nvPr/>
        </p:nvSpPr>
        <p:spPr>
          <a:xfrm>
            <a:off x="228600" y="34290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variable: </a:t>
            </a:r>
            <a:r>
              <a:rPr lang="en-US" sz="2000" dirty="0" err="1" smtClean="0">
                <a:latin typeface="Comic Sans MS" pitchFamily="66" charset="0"/>
              </a:rPr>
              <a:t>h</a:t>
            </a:r>
            <a:r>
              <a:rPr lang="en-US" sz="2000" baseline="-25000" dirty="0" err="1" smtClean="0">
                <a:latin typeface="Comic Sans MS" pitchFamily="66" charset="0"/>
              </a:rPr>
              <a:t>net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of type </a:t>
            </a:r>
            <a:r>
              <a:rPr lang="en-US" sz="2000" dirty="0" smtClean="0">
                <a:latin typeface="Comic Sans MS" pitchFamily="66" charset="0"/>
              </a:rPr>
              <a:t>real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43" name="Content Placeholder 3"/>
          <p:cNvSpPr txBox="1">
            <a:spLocks/>
          </p:cNvSpPr>
          <p:nvPr/>
        </p:nvSpPr>
        <p:spPr>
          <a:xfrm>
            <a:off x="228600" y="40386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No state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variables</a:t>
            </a: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228600" y="4495800"/>
            <a:ext cx="8686800" cy="14176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Signal: assignment of values to variables as function of time t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</a:rPr>
              <a:t>At each time t, value of output signal </a:t>
            </a:r>
            <a:r>
              <a:rPr lang="en-US" sz="2000" dirty="0" err="1">
                <a:latin typeface="Comic Sans MS" pitchFamily="66" charset="0"/>
              </a:rPr>
              <a:t>h</a:t>
            </a:r>
            <a:r>
              <a:rPr lang="en-US" sz="2000" baseline="-25000" dirty="0" err="1">
                <a:latin typeface="Comic Sans MS" pitchFamily="66" charset="0"/>
              </a:rPr>
              <a:t>net</a:t>
            </a: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</a:rPr>
              <a:t>(t) equals </a:t>
            </a:r>
            <a:r>
              <a:rPr lang="en-US" sz="2000" dirty="0" err="1" smtClean="0">
                <a:latin typeface="Comic Sans MS" pitchFamily="66" charset="0"/>
              </a:rPr>
              <a:t>h</a:t>
            </a:r>
            <a:r>
              <a:rPr lang="en-US" sz="2000" baseline="-25000" dirty="0" err="1" smtClean="0">
                <a:latin typeface="Comic Sans MS" pitchFamily="66" charset="0"/>
              </a:rPr>
              <a:t>in</a:t>
            </a: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</a:rPr>
              <a:t>(t) – </a:t>
            </a:r>
            <a:r>
              <a:rPr lang="en-US" sz="2000" dirty="0" err="1" smtClean="0">
                <a:latin typeface="Comic Sans MS" pitchFamily="66" charset="0"/>
              </a:rPr>
              <a:t>h</a:t>
            </a:r>
            <a:r>
              <a:rPr lang="en-US" sz="2000" baseline="-25000" dirty="0" err="1" smtClean="0">
                <a:latin typeface="Comic Sans MS" pitchFamily="66" charset="0"/>
              </a:rPr>
              <a:t>out</a:t>
            </a: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</a:rPr>
              <a:t>(t)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noProof="0" dirty="0" smtClean="0">
                <a:latin typeface="Comic Sans MS" pitchFamily="66" charset="0"/>
              </a:rPr>
              <a:t>Output as a function of inputs/state specified using algebraic equations (as opposed to assignments)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943600" y="1498726"/>
            <a:ext cx="914400" cy="558674"/>
            <a:chOff x="5943600" y="1498726"/>
            <a:chExt cx="914400" cy="558674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59436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177021" y="1498726"/>
              <a:ext cx="550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h</a:t>
              </a:r>
              <a:r>
                <a:rPr lang="en-US" sz="2000" baseline="-25000" dirty="0" err="1" smtClean="0"/>
                <a:t>net</a:t>
              </a:r>
              <a:endParaRPr lang="en-US" sz="2000" baseline="-250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454322" y="1476345"/>
            <a:ext cx="914400" cy="1276136"/>
            <a:chOff x="2454322" y="1476345"/>
            <a:chExt cx="914400" cy="1276136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2662179" y="1476345"/>
              <a:ext cx="4475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h</a:t>
              </a:r>
              <a:r>
                <a:rPr lang="en-US" sz="2000" baseline="-25000" dirty="0" err="1" smtClean="0"/>
                <a:t>in</a:t>
              </a:r>
              <a:endParaRPr lang="en-US" sz="2000" baseline="-25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2454322" y="2352371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662179" y="2352371"/>
              <a:ext cx="5565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h</a:t>
              </a:r>
              <a:r>
                <a:rPr lang="en-US" sz="2000" baseline="-25000" dirty="0" err="1" smtClean="0"/>
                <a:t>out</a:t>
              </a:r>
              <a:endParaRPr lang="en-US" sz="2000" baseline="-250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6146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04269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36" grpId="0"/>
      <p:bldP spid="41" grpId="0" build="p"/>
      <p:bldP spid="43" grpId="0" build="p"/>
      <p:bldP spid="45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Stability: Diagonal State Dynamics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n-dimensional linear system H with dynamics given by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S, where A is the diagonal matrix </a:t>
            </a:r>
            <a:r>
              <a:rPr lang="en-US" sz="2000" b="1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(a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 … </a:t>
            </a:r>
            <a:r>
              <a:rPr lang="en-US" sz="2000" dirty="0" smtClean="0">
                <a:latin typeface="Comic Sans MS" pitchFamily="66" charset="0"/>
              </a:rPr>
              <a:t>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 marL="342900" lvl="1" indent="-342900"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Each dimension evolves independently: the </a:t>
            </a:r>
            <a:r>
              <a:rPr lang="en-US" sz="2000" dirty="0" err="1" smtClean="0">
                <a:latin typeface="Comic Sans MS" pitchFamily="66" charset="0"/>
              </a:rPr>
              <a:t>i-th</a:t>
            </a:r>
            <a:r>
              <a:rPr lang="en-US" sz="2000" dirty="0" smtClean="0">
                <a:latin typeface="Comic Sans MS" pitchFamily="66" charset="0"/>
              </a:rPr>
              <a:t> component of state vector at time t is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ai</a:t>
            </a:r>
            <a:r>
              <a:rPr lang="en-US" sz="2000" baseline="30000" dirty="0" smtClean="0">
                <a:latin typeface="Comic Sans MS" pitchFamily="66" charset="0"/>
              </a:rPr>
              <a:t> t</a:t>
            </a:r>
            <a:r>
              <a:rPr lang="en-US" sz="2000" dirty="0" smtClean="0">
                <a:latin typeface="Comic Sans MS" pitchFamily="66" charset="0"/>
              </a:rPr>
              <a:t> s</a:t>
            </a:r>
            <a:r>
              <a:rPr lang="en-US" sz="2000" baseline="-25000" dirty="0" smtClean="0">
                <a:latin typeface="Comic Sans MS" pitchFamily="66" charset="0"/>
              </a:rPr>
              <a:t>0i </a:t>
            </a:r>
            <a:r>
              <a:rPr lang="en-US" sz="2000" dirty="0" smtClean="0">
                <a:latin typeface="Comic Sans MS" pitchFamily="66" charset="0"/>
              </a:rPr>
              <a:t>where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baseline="-25000" dirty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 is the initial state vector </a:t>
            </a:r>
          </a:p>
          <a:p>
            <a:pPr marL="342900" lvl="1" indent="-342900"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Case all coefficients a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&lt; 0: Asymptotically stable ! State converges to the equilibrium 0 no matter what the initial state is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Case all coefficients </a:t>
            </a:r>
            <a:r>
              <a:rPr lang="en-US" sz="2000" dirty="0">
                <a:latin typeface="Comic Sans MS" pitchFamily="66" charset="0"/>
              </a:rPr>
              <a:t>a</a:t>
            </a:r>
            <a:r>
              <a:rPr lang="en-US" sz="2000" baseline="-25000" dirty="0">
                <a:latin typeface="Comic Sans MS" pitchFamily="66" charset="0"/>
              </a:rPr>
              <a:t>i </a:t>
            </a:r>
            <a:r>
              <a:rPr lang="en-US" sz="2000" dirty="0" smtClean="0">
                <a:latin typeface="Comic Sans MS" pitchFamily="66" charset="0"/>
              </a:rPr>
              <a:t> &lt;= 0: Stable.  Not asymptotically stable if some coefficient </a:t>
            </a:r>
            <a:r>
              <a:rPr lang="en-US" sz="2000" dirty="0">
                <a:latin typeface="Comic Sans MS" pitchFamily="66" charset="0"/>
              </a:rPr>
              <a:t>a</a:t>
            </a:r>
            <a:r>
              <a:rPr lang="en-US" sz="2000" baseline="-25000" dirty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= 0 (this state component stays unchanged)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Case some coefficient </a:t>
            </a:r>
            <a:r>
              <a:rPr lang="en-US" sz="2000" dirty="0">
                <a:latin typeface="Comic Sans MS" pitchFamily="66" charset="0"/>
              </a:rPr>
              <a:t>a</a:t>
            </a:r>
            <a:r>
              <a:rPr lang="en-US" sz="2000" baseline="-25000" dirty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&gt; 0: Unstable ! Some state component grows unboundedly away from equilibrium 0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7987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59983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Similarity Transformations and Stability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H with dynamics given by: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Let P be an invertible (n x n) matrix, and consider </a:t>
            </a:r>
            <a:r>
              <a:rPr lang="en-US" sz="2000" dirty="0">
                <a:latin typeface="Comic Sans MS" pitchFamily="66" charset="0"/>
              </a:rPr>
              <a:t>J = P</a:t>
            </a:r>
            <a:r>
              <a:rPr lang="en-US" sz="2000" baseline="30000" dirty="0">
                <a:latin typeface="Comic Sans MS" pitchFamily="66" charset="0"/>
              </a:rPr>
              <a:t>-1 </a:t>
            </a:r>
            <a:r>
              <a:rPr lang="en-US" sz="2000" dirty="0">
                <a:latin typeface="Comic Sans MS" pitchFamily="66" charset="0"/>
              </a:rPr>
              <a:t>A P</a:t>
            </a: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the dynamical system H’ whose state vector S’ is P</a:t>
            </a:r>
            <a:r>
              <a:rPr lang="en-US" sz="2000" baseline="30000" dirty="0" smtClean="0">
                <a:latin typeface="Comic Sans MS" pitchFamily="66" charset="0"/>
              </a:rPr>
              <a:t>-1</a:t>
            </a:r>
            <a:r>
              <a:rPr lang="en-US" sz="2000" dirty="0" smtClean="0">
                <a:latin typeface="Comic Sans MS" pitchFamily="66" charset="0"/>
              </a:rPr>
              <a:t> S, and note the original system state S equals P S’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Response of the transformed system H’ is given by </a:t>
            </a:r>
            <a:r>
              <a:rPr lang="en-US" sz="2000" b="1" dirty="0" smtClean="0">
                <a:latin typeface="Comic Sans MS" pitchFamily="66" charset="0"/>
              </a:rPr>
              <a:t>S’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>
                <a:latin typeface="Comic Sans MS" pitchFamily="66" charset="0"/>
              </a:rPr>
              <a:t>t) =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Jt</a:t>
            </a:r>
            <a:r>
              <a:rPr lang="en-US" sz="2000" baseline="30000" dirty="0" smtClean="0">
                <a:latin typeface="Comic Sans MS" pitchFamily="66" charset="0"/>
              </a:rPr>
              <a:t>  </a:t>
            </a:r>
            <a:r>
              <a:rPr lang="en-US" sz="2000" dirty="0" smtClean="0">
                <a:latin typeface="Comic Sans MS" pitchFamily="66" charset="0"/>
              </a:rPr>
              <a:t>P</a:t>
            </a:r>
            <a:r>
              <a:rPr lang="en-US" sz="2000" baseline="30000" dirty="0" smtClean="0">
                <a:latin typeface="Comic Sans MS" pitchFamily="66" charset="0"/>
              </a:rPr>
              <a:t>-1</a:t>
            </a:r>
            <a:r>
              <a:rPr lang="en-US" sz="2000" dirty="0" smtClean="0">
                <a:latin typeface="Comic Sans MS" pitchFamily="66" charset="0"/>
              </a:rPr>
              <a:t> 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Response of original system </a:t>
            </a:r>
            <a:r>
              <a:rPr lang="en-US" sz="2000" b="1" dirty="0">
                <a:latin typeface="Comic Sans MS" pitchFamily="66" charset="0"/>
              </a:rPr>
              <a:t>S</a:t>
            </a:r>
            <a:r>
              <a:rPr lang="en-US" sz="2000" dirty="0">
                <a:latin typeface="Comic Sans MS" pitchFamily="66" charset="0"/>
              </a:rPr>
              <a:t>(t) </a:t>
            </a:r>
            <a:r>
              <a:rPr lang="en-US" sz="2000" dirty="0" smtClean="0">
                <a:latin typeface="Comic Sans MS" pitchFamily="66" charset="0"/>
              </a:rPr>
              <a:t>= P  </a:t>
            </a:r>
            <a:r>
              <a:rPr lang="en-US" sz="2000" dirty="0" err="1" smtClean="0">
                <a:latin typeface="Comic Sans MS" pitchFamily="66" charset="0"/>
              </a:rPr>
              <a:t>e</a:t>
            </a:r>
            <a:r>
              <a:rPr lang="en-US" sz="2000" baseline="30000" dirty="0" err="1" smtClean="0">
                <a:latin typeface="Comic Sans MS" pitchFamily="66" charset="0"/>
              </a:rPr>
              <a:t>Jt</a:t>
            </a:r>
            <a:r>
              <a:rPr lang="en-US" sz="2000" baseline="30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P</a:t>
            </a:r>
            <a:r>
              <a:rPr lang="en-US" sz="2000" baseline="30000" dirty="0">
                <a:latin typeface="Comic Sans MS" pitchFamily="66" charset="0"/>
              </a:rPr>
              <a:t>-1 </a:t>
            </a:r>
            <a:r>
              <a:rPr lang="en-US" sz="2000" dirty="0" smtClean="0">
                <a:latin typeface="Comic Sans MS" pitchFamily="66" charset="0"/>
              </a:rPr>
              <a:t>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Response signal of H’ is simply a linear transformation of the response signal of H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a signal is bounded, then its linear transformation is also bounded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bounds can be different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a signal converges to 0, then so does its linear transformation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Claim: H is stable if and only if H’ is stable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Claim: H is asymptotically stable if and only if H’ is asymptotically stable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08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80185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Eigenvalues and Stability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>
                <a:latin typeface="Comic Sans MS" pitchFamily="66" charset="0"/>
              </a:rPr>
              <a:t>Consider H with dynamics is given by: </a:t>
            </a:r>
            <a:r>
              <a:rPr lang="en-US" sz="2000" dirty="0" err="1">
                <a:latin typeface="Comic Sans MS" pitchFamily="66" charset="0"/>
              </a:rPr>
              <a:t>dS</a:t>
            </a:r>
            <a:r>
              <a:rPr lang="en-US" sz="2000" dirty="0">
                <a:latin typeface="Comic Sans MS" pitchFamily="66" charset="0"/>
              </a:rPr>
              <a:t>/</a:t>
            </a:r>
            <a:r>
              <a:rPr lang="en-US" sz="2000" dirty="0" err="1">
                <a:latin typeface="Comic Sans MS" pitchFamily="66" charset="0"/>
              </a:rPr>
              <a:t>dt</a:t>
            </a:r>
            <a:r>
              <a:rPr lang="en-US" sz="2000" dirty="0">
                <a:latin typeface="Comic Sans MS" pitchFamily="66" charset="0"/>
              </a:rPr>
              <a:t> = A </a:t>
            </a:r>
            <a:r>
              <a:rPr lang="en-US" sz="2000" dirty="0" smtClean="0">
                <a:latin typeface="Comic Sans MS" pitchFamily="66" charset="0"/>
              </a:rPr>
              <a:t>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Suppose all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,…</a:t>
            </a:r>
            <a:r>
              <a:rPr lang="en-US" sz="2000" dirty="0">
                <a:latin typeface="Symbol" pitchFamily="18" charset="2"/>
              </a:rPr>
              <a:t>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are real and distinct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Then all eigenvectors are guaranteed to be linearly independent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Choose (n x n) matrix P </a:t>
            </a:r>
            <a:r>
              <a:rPr lang="en-US" sz="2000" dirty="0">
                <a:latin typeface="Comic Sans MS" pitchFamily="66" charset="0"/>
              </a:rPr>
              <a:t>= [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1   </a:t>
            </a:r>
            <a:r>
              <a:rPr lang="en-US" sz="2000" dirty="0" smtClean="0">
                <a:latin typeface="Comic Sans MS" pitchFamily="66" charset="0"/>
              </a:rPr>
              <a:t>x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…  </a:t>
            </a:r>
            <a:r>
              <a:rPr lang="en-US" sz="2000" dirty="0" err="1" smtClean="0">
                <a:latin typeface="Comic Sans MS" pitchFamily="66" charset="0"/>
              </a:rPr>
              <a:t>x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] for similarity transformation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 </a:t>
            </a:r>
            <a:r>
              <a:rPr lang="en-US" sz="2000" dirty="0">
                <a:latin typeface="Comic Sans MS" pitchFamily="66" charset="0"/>
              </a:rPr>
              <a:t>matrix J = P</a:t>
            </a:r>
            <a:r>
              <a:rPr lang="en-US" sz="2000" baseline="30000" dirty="0">
                <a:latin typeface="Comic Sans MS" pitchFamily="66" charset="0"/>
              </a:rPr>
              <a:t>-1 </a:t>
            </a:r>
            <a:r>
              <a:rPr lang="en-US" sz="2000" dirty="0">
                <a:latin typeface="Comic Sans MS" pitchFamily="66" charset="0"/>
              </a:rPr>
              <a:t>A </a:t>
            </a:r>
            <a:r>
              <a:rPr lang="en-US" sz="2000" dirty="0" smtClean="0">
                <a:latin typeface="Comic Sans MS" pitchFamily="66" charset="0"/>
              </a:rPr>
              <a:t>P is the diagonal matrix </a:t>
            </a:r>
            <a:r>
              <a:rPr lang="en-US" sz="2000" b="1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,…</a:t>
            </a:r>
            <a:r>
              <a:rPr lang="en-US" sz="2000" dirty="0">
                <a:latin typeface="Symbol" pitchFamily="18" charset="2"/>
              </a:rPr>
              <a:t>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all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are negative, the transformed system is asymptotically stable, and so is the original system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all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are non-positive, the transformed system is stable, and so is the original system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Theorem: Linear system H with dynamics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S is asymptotically stable if and only if every </a:t>
            </a:r>
            <a:r>
              <a:rPr lang="en-US" sz="2000" dirty="0" err="1" smtClean="0">
                <a:latin typeface="Comic Sans MS" pitchFamily="66" charset="0"/>
              </a:rPr>
              <a:t>eigenvalue</a:t>
            </a:r>
            <a:r>
              <a:rPr lang="en-US" sz="2000" dirty="0" smtClean="0">
                <a:latin typeface="Comic Sans MS" pitchFamily="66" charset="0"/>
              </a:rPr>
              <a:t> of the matrix A has a negative real part 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192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0631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896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Continuous-time Component Car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590800" cy="10287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9436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72200" y="1676400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</a:t>
            </a:r>
            <a:endParaRPr lang="en-US" sz="2000" baseline="-25000" dirty="0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2439154" y="210279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737131" y="1694950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</a:t>
            </a:r>
            <a:endParaRPr lang="en-US" sz="2000" baseline="-25000" dirty="0"/>
          </a:p>
        </p:txBody>
      </p:sp>
      <p:sp>
        <p:nvSpPr>
          <p:cNvPr id="22" name="TextBox 21"/>
          <p:cNvSpPr txBox="1"/>
          <p:nvPr/>
        </p:nvSpPr>
        <p:spPr>
          <a:xfrm>
            <a:off x="3844119" y="1654327"/>
            <a:ext cx="1233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dx = v;</a:t>
            </a:r>
            <a:endParaRPr lang="en-US" sz="20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3620593" y="2083222"/>
            <a:ext cx="2123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dv = (F-</a:t>
            </a:r>
            <a:r>
              <a:rPr lang="en-US" sz="2000" dirty="0" err="1" smtClean="0"/>
              <a:t>kv</a:t>
            </a:r>
            <a:r>
              <a:rPr lang="en-US" sz="2000" dirty="0" smtClean="0"/>
              <a:t>)/ m;</a:t>
            </a:r>
            <a:endParaRPr lang="en-US" sz="2000" baseline="-25000" dirty="0"/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100678" y="3276600"/>
            <a:ext cx="8942644" cy="2514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 matrix A is given by   [ [ 0     1]   [ 0   -k/m] ]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Eigenvalues: 0 and –k/m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Conclusion: Stable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we consider only the velocity, then asymptotically stable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Set F=0, and analyze what happens if we perturb the system from the equilibrium x=0, v=0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294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411551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Lyapunov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Stability vs BIBO Stability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>
                <a:latin typeface="Comic Sans MS" pitchFamily="66" charset="0"/>
              </a:rPr>
              <a:t>Consider </a:t>
            </a:r>
            <a:r>
              <a:rPr lang="en-US" sz="2000" dirty="0" smtClean="0">
                <a:latin typeface="Comic Sans MS" pitchFamily="66" charset="0"/>
              </a:rPr>
              <a:t>linear component H </a:t>
            </a:r>
            <a:r>
              <a:rPr lang="en-US" sz="2000" dirty="0">
                <a:latin typeface="Comic Sans MS" pitchFamily="66" charset="0"/>
              </a:rPr>
              <a:t>with </a:t>
            </a:r>
            <a:r>
              <a:rPr lang="en-US" sz="2000" dirty="0" smtClean="0">
                <a:latin typeface="Comic Sans MS" pitchFamily="66" charset="0"/>
              </a:rPr>
              <a:t>dynamics </a:t>
            </a:r>
            <a:r>
              <a:rPr lang="en-US" sz="2000" dirty="0">
                <a:latin typeface="Comic Sans MS" pitchFamily="66" charset="0"/>
              </a:rPr>
              <a:t>given </a:t>
            </a:r>
            <a:r>
              <a:rPr lang="en-US" sz="2000" dirty="0" smtClean="0">
                <a:latin typeface="Comic Sans MS" pitchFamily="66" charset="0"/>
              </a:rPr>
              <a:t>by:		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= A </a:t>
            </a:r>
            <a:r>
              <a:rPr lang="en-US" sz="2000" dirty="0" smtClean="0">
                <a:latin typeface="Comic Sans MS" pitchFamily="66" charset="0"/>
              </a:rPr>
              <a:t>S + B I;   O = C S + D I</a:t>
            </a:r>
          </a:p>
          <a:p>
            <a:pPr marL="0" indent="0">
              <a:buNone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BIBO stability: Starting from initial state 0, if the input is a bounded signal, output must be a bounded signal</a:t>
            </a:r>
          </a:p>
          <a:p>
            <a:pPr>
              <a:buFont typeface="Wingdings" pitchFamily="2" charset="2"/>
              <a:buChar char="q"/>
            </a:pPr>
            <a:endParaRPr lang="en-US" sz="2000" dirty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Theorem: For linear components, asymptotic stability implies BIBO stability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Note: Asymptotic stability depends only on the properties of matrix A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Proof of the theorem relies of analysis of dynamical systems using transfer functions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397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911214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 Design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3716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581400" y="1371600"/>
            <a:ext cx="2053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Plant model as Continuous-time Component H</a:t>
            </a:r>
          </a:p>
        </p:txBody>
      </p:sp>
      <p:grpSp>
        <p:nvGrpSpPr>
          <p:cNvPr id="3" name="Group 4"/>
          <p:cNvGrpSpPr/>
          <p:nvPr/>
        </p:nvGrpSpPr>
        <p:grpSpPr>
          <a:xfrm>
            <a:off x="152400" y="1524000"/>
            <a:ext cx="3216322" cy="685800"/>
            <a:chOff x="152400" y="1752600"/>
            <a:chExt cx="3216322" cy="68580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52400" y="1752600"/>
              <a:ext cx="22599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Uncontrolled inputs</a:t>
              </a:r>
              <a:endParaRPr lang="en-US" sz="2000" baseline="-25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2438400" y="2438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20"/>
          <p:cNvGrpSpPr/>
          <p:nvPr/>
        </p:nvGrpSpPr>
        <p:grpSpPr>
          <a:xfrm>
            <a:off x="5959522" y="1295400"/>
            <a:ext cx="2542675" cy="567154"/>
            <a:chOff x="2454322" y="1447800"/>
            <a:chExt cx="2542675" cy="567154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667000" y="1447800"/>
              <a:ext cx="23299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Observable Outputs </a:t>
              </a:r>
              <a:endParaRPr lang="en-US" sz="2000" baseline="-25000" dirty="0"/>
            </a:p>
          </p:txBody>
        </p:sp>
      </p:grp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304800" y="3886200"/>
            <a:ext cx="8610600" cy="22860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Design a controller C so that the composed system C || H is stable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Reference inputs are high-level commands supplied by humans (e.g. desired speed of the car, temperature in the room)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Controller should satisfy additional safety/</a:t>
            </a:r>
            <a:r>
              <a:rPr lang="en-US" sz="2000" dirty="0" err="1" smtClean="0">
                <a:latin typeface="Comic Sans MS" pitchFamily="66" charset="0"/>
              </a:rPr>
              <a:t>liveness</a:t>
            </a:r>
            <a:r>
              <a:rPr lang="en-US" sz="2000" dirty="0" smtClean="0">
                <a:latin typeface="Comic Sans MS" pitchFamily="66" charset="0"/>
              </a:rPr>
              <a:t> requirements corresponding to reference inputs (e.g. speed of car eventually becomes close to desired cruising speed)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2400" y="1981200"/>
            <a:ext cx="22893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Controllable inputs </a:t>
            </a:r>
            <a:endParaRPr lang="en-US" sz="2000" baseline="-25000" dirty="0"/>
          </a:p>
        </p:txBody>
      </p:sp>
      <p:grpSp>
        <p:nvGrpSpPr>
          <p:cNvPr id="5" name="Group 41"/>
          <p:cNvGrpSpPr/>
          <p:nvPr/>
        </p:nvGrpSpPr>
        <p:grpSpPr>
          <a:xfrm>
            <a:off x="3352800" y="2667000"/>
            <a:ext cx="2590800" cy="838200"/>
            <a:chOff x="3352800" y="2667000"/>
            <a:chExt cx="2590800" cy="838200"/>
          </a:xfrm>
        </p:grpSpPr>
        <p:sp>
          <p:nvSpPr>
            <p:cNvPr id="17" name="Rectangle 16"/>
            <p:cNvSpPr/>
            <p:nvPr/>
          </p:nvSpPr>
          <p:spPr>
            <a:xfrm>
              <a:off x="3352800" y="2667000"/>
              <a:ext cx="2590800" cy="838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733800" y="2819400"/>
              <a:ext cx="2053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Controller C</a:t>
              </a:r>
            </a:p>
          </p:txBody>
        </p:sp>
      </p:grpSp>
      <p:grpSp>
        <p:nvGrpSpPr>
          <p:cNvPr id="6" name="Group 39"/>
          <p:cNvGrpSpPr/>
          <p:nvPr/>
        </p:nvGrpSpPr>
        <p:grpSpPr>
          <a:xfrm>
            <a:off x="5943600" y="1828800"/>
            <a:ext cx="914400" cy="1219200"/>
            <a:chOff x="5943600" y="1828800"/>
            <a:chExt cx="914400" cy="1219200"/>
          </a:xfrm>
        </p:grpSpPr>
        <p:cxnSp>
          <p:nvCxnSpPr>
            <p:cNvPr id="20" name="Straight Arrow Connector 19"/>
            <p:cNvCxnSpPr/>
            <p:nvPr/>
          </p:nvCxnSpPr>
          <p:spPr>
            <a:xfrm>
              <a:off x="59436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6858000" y="1828800"/>
              <a:ext cx="0" cy="121920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40"/>
          <p:cNvGrpSpPr/>
          <p:nvPr/>
        </p:nvGrpSpPr>
        <p:grpSpPr>
          <a:xfrm>
            <a:off x="2438400" y="2181255"/>
            <a:ext cx="914400" cy="866746"/>
            <a:chOff x="2438400" y="2181255"/>
            <a:chExt cx="914400" cy="866746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4384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16" idx="3"/>
            </p:cNvCxnSpPr>
            <p:nvPr/>
          </p:nvCxnSpPr>
          <p:spPr>
            <a:xfrm flipV="1">
              <a:off x="2438400" y="2181255"/>
              <a:ext cx="3345" cy="8667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20"/>
          <p:cNvGrpSpPr/>
          <p:nvPr/>
        </p:nvGrpSpPr>
        <p:grpSpPr>
          <a:xfrm>
            <a:off x="510025" y="3003533"/>
            <a:ext cx="2842775" cy="400110"/>
            <a:chOff x="525947" y="1636721"/>
            <a:chExt cx="2842775" cy="400110"/>
          </a:xfrm>
        </p:grpSpPr>
        <p:cxnSp>
          <p:nvCxnSpPr>
            <p:cNvPr id="31" name="Straight Arrow Connector 30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525947" y="1636721"/>
              <a:ext cx="19987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inputs </a:t>
              </a:r>
              <a:endParaRPr lang="en-US" sz="2000" baseline="-2500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499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140054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Open Loop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3716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581400" y="1371600"/>
            <a:ext cx="2053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Plant model as Continuous-time Component H</a:t>
            </a:r>
          </a:p>
        </p:txBody>
      </p:sp>
      <p:grpSp>
        <p:nvGrpSpPr>
          <p:cNvPr id="3" name="Group 4"/>
          <p:cNvGrpSpPr/>
          <p:nvPr/>
        </p:nvGrpSpPr>
        <p:grpSpPr>
          <a:xfrm>
            <a:off x="152400" y="1524000"/>
            <a:ext cx="3216322" cy="685800"/>
            <a:chOff x="152400" y="1752600"/>
            <a:chExt cx="3216322" cy="68580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52400" y="1752600"/>
              <a:ext cx="22599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Uncontrolled inputs</a:t>
              </a:r>
              <a:endParaRPr lang="en-US" sz="2000" baseline="-25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2438400" y="2438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20"/>
          <p:cNvGrpSpPr/>
          <p:nvPr/>
        </p:nvGrpSpPr>
        <p:grpSpPr>
          <a:xfrm>
            <a:off x="5959522" y="1295400"/>
            <a:ext cx="2542675" cy="567154"/>
            <a:chOff x="2454322" y="1447800"/>
            <a:chExt cx="2542675" cy="567154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667000" y="1447800"/>
              <a:ext cx="23299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Observable Outputs </a:t>
              </a:r>
              <a:endParaRPr lang="en-US" sz="2000" baseline="-25000" dirty="0"/>
            </a:p>
          </p:txBody>
        </p:sp>
      </p:grp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66700" y="4038600"/>
            <a:ext cx="8610600" cy="19812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Plant outputs not fed to the controller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Benefit: Sensors not needed (less expensive)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Controller simply maps reference inputs to controllable inputs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Knowledge of plant dynamics hard-coded in this algorithm</a:t>
            </a:r>
            <a:endParaRPr lang="en-US" sz="2000" dirty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Human intervention necessary to maintain acceptable performance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2400" y="1981200"/>
            <a:ext cx="22893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Controllable inputs </a:t>
            </a:r>
            <a:endParaRPr lang="en-US" sz="2000" baseline="-25000" dirty="0"/>
          </a:p>
        </p:txBody>
      </p:sp>
      <p:grpSp>
        <p:nvGrpSpPr>
          <p:cNvPr id="5" name="Group 41"/>
          <p:cNvGrpSpPr/>
          <p:nvPr/>
        </p:nvGrpSpPr>
        <p:grpSpPr>
          <a:xfrm>
            <a:off x="3352800" y="2667000"/>
            <a:ext cx="2590800" cy="838200"/>
            <a:chOff x="3352800" y="2667000"/>
            <a:chExt cx="2590800" cy="838200"/>
          </a:xfrm>
        </p:grpSpPr>
        <p:sp>
          <p:nvSpPr>
            <p:cNvPr id="17" name="Rectangle 16"/>
            <p:cNvSpPr/>
            <p:nvPr/>
          </p:nvSpPr>
          <p:spPr>
            <a:xfrm>
              <a:off x="3352800" y="2667000"/>
              <a:ext cx="2590800" cy="838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733800" y="2819400"/>
              <a:ext cx="2053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Controller C</a:t>
              </a:r>
            </a:p>
          </p:txBody>
        </p:sp>
      </p:grpSp>
      <p:grpSp>
        <p:nvGrpSpPr>
          <p:cNvPr id="6" name="Group 40"/>
          <p:cNvGrpSpPr/>
          <p:nvPr/>
        </p:nvGrpSpPr>
        <p:grpSpPr>
          <a:xfrm>
            <a:off x="2438400" y="2181255"/>
            <a:ext cx="914400" cy="866746"/>
            <a:chOff x="2438400" y="2181255"/>
            <a:chExt cx="914400" cy="866746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4384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16" idx="3"/>
            </p:cNvCxnSpPr>
            <p:nvPr/>
          </p:nvCxnSpPr>
          <p:spPr>
            <a:xfrm flipV="1">
              <a:off x="2438400" y="2181255"/>
              <a:ext cx="3345" cy="8667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20"/>
          <p:cNvGrpSpPr/>
          <p:nvPr/>
        </p:nvGrpSpPr>
        <p:grpSpPr>
          <a:xfrm>
            <a:off x="5943600" y="3181711"/>
            <a:ext cx="2403127" cy="523544"/>
            <a:chOff x="2507147" y="2014954"/>
            <a:chExt cx="2403127" cy="523544"/>
          </a:xfrm>
        </p:grpSpPr>
        <p:cxnSp>
          <p:nvCxnSpPr>
            <p:cNvPr id="31" name="Straight Arrow Connector 30"/>
            <p:cNvCxnSpPr/>
            <p:nvPr/>
          </p:nvCxnSpPr>
          <p:spPr>
            <a:xfrm>
              <a:off x="2507147" y="2014954"/>
              <a:ext cx="914400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911522" y="2138388"/>
              <a:ext cx="19987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inputs </a:t>
              </a:r>
              <a:endParaRPr lang="en-US" sz="2000" baseline="-25000" dirty="0"/>
            </a:p>
          </p:txBody>
        </p:sp>
      </p:grpSp>
      <p:pic>
        <p:nvPicPr>
          <p:cNvPr id="22530" name="Picture 2" descr="Abstract person Desig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37198" y="1687750"/>
            <a:ext cx="1418597" cy="1418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6019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151189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Feedback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3716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581400" y="1371600"/>
            <a:ext cx="2053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Plant model as Continuous-time Component H</a:t>
            </a:r>
          </a:p>
        </p:txBody>
      </p:sp>
      <p:grpSp>
        <p:nvGrpSpPr>
          <p:cNvPr id="3" name="Group 4"/>
          <p:cNvGrpSpPr/>
          <p:nvPr/>
        </p:nvGrpSpPr>
        <p:grpSpPr>
          <a:xfrm>
            <a:off x="152400" y="1524000"/>
            <a:ext cx="3216322" cy="685800"/>
            <a:chOff x="152400" y="1752600"/>
            <a:chExt cx="3216322" cy="68580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52400" y="1752600"/>
              <a:ext cx="22599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Uncontrolled inputs</a:t>
              </a:r>
              <a:endParaRPr lang="en-US" sz="2000" baseline="-25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2438400" y="2438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20"/>
          <p:cNvGrpSpPr/>
          <p:nvPr/>
        </p:nvGrpSpPr>
        <p:grpSpPr>
          <a:xfrm>
            <a:off x="5959522" y="1295400"/>
            <a:ext cx="2542675" cy="567154"/>
            <a:chOff x="2454322" y="1447800"/>
            <a:chExt cx="2542675" cy="567154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667000" y="1447800"/>
              <a:ext cx="23299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Observable Outputs </a:t>
              </a:r>
              <a:endParaRPr lang="en-US" sz="2000" baseline="-25000" dirty="0"/>
            </a:p>
          </p:txBody>
        </p:sp>
      </p:grp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3886200"/>
            <a:ext cx="8915400" cy="24384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Controller adjusts controllable inputs in response to observed outputs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Can respond better to variations in disturbances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Performance depends on how well outputs can be measured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Two control design techniques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Mathematical based on theory of linear systems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PID controllers (widely used in practice)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2400" y="1981200"/>
            <a:ext cx="22893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Controllable inputs </a:t>
            </a:r>
            <a:endParaRPr lang="en-US" sz="2000" baseline="-25000" dirty="0"/>
          </a:p>
        </p:txBody>
      </p:sp>
      <p:grpSp>
        <p:nvGrpSpPr>
          <p:cNvPr id="5" name="Group 41"/>
          <p:cNvGrpSpPr/>
          <p:nvPr/>
        </p:nvGrpSpPr>
        <p:grpSpPr>
          <a:xfrm>
            <a:off x="3352800" y="2667000"/>
            <a:ext cx="2590800" cy="838200"/>
            <a:chOff x="3352800" y="2667000"/>
            <a:chExt cx="2590800" cy="838200"/>
          </a:xfrm>
        </p:grpSpPr>
        <p:sp>
          <p:nvSpPr>
            <p:cNvPr id="17" name="Rectangle 16"/>
            <p:cNvSpPr/>
            <p:nvPr/>
          </p:nvSpPr>
          <p:spPr>
            <a:xfrm>
              <a:off x="3352800" y="2667000"/>
              <a:ext cx="2590800" cy="838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733800" y="2819400"/>
              <a:ext cx="2053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Controller C</a:t>
              </a:r>
            </a:p>
          </p:txBody>
        </p:sp>
      </p:grpSp>
      <p:grpSp>
        <p:nvGrpSpPr>
          <p:cNvPr id="6" name="Group 39"/>
          <p:cNvGrpSpPr/>
          <p:nvPr/>
        </p:nvGrpSpPr>
        <p:grpSpPr>
          <a:xfrm>
            <a:off x="5943600" y="1828800"/>
            <a:ext cx="914400" cy="1219200"/>
            <a:chOff x="5943600" y="1828800"/>
            <a:chExt cx="914400" cy="1219200"/>
          </a:xfrm>
        </p:grpSpPr>
        <p:cxnSp>
          <p:nvCxnSpPr>
            <p:cNvPr id="20" name="Straight Arrow Connector 19"/>
            <p:cNvCxnSpPr/>
            <p:nvPr/>
          </p:nvCxnSpPr>
          <p:spPr>
            <a:xfrm>
              <a:off x="59436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6858000" y="1828800"/>
              <a:ext cx="0" cy="121920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40"/>
          <p:cNvGrpSpPr/>
          <p:nvPr/>
        </p:nvGrpSpPr>
        <p:grpSpPr>
          <a:xfrm>
            <a:off x="2438400" y="2181255"/>
            <a:ext cx="914400" cy="866746"/>
            <a:chOff x="2438400" y="2181255"/>
            <a:chExt cx="914400" cy="866746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4384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endCxn id="16" idx="3"/>
            </p:cNvCxnSpPr>
            <p:nvPr/>
          </p:nvCxnSpPr>
          <p:spPr>
            <a:xfrm flipV="1">
              <a:off x="2438400" y="2181255"/>
              <a:ext cx="3345" cy="8667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20"/>
          <p:cNvGrpSpPr/>
          <p:nvPr/>
        </p:nvGrpSpPr>
        <p:grpSpPr>
          <a:xfrm>
            <a:off x="510025" y="3003533"/>
            <a:ext cx="2842775" cy="400110"/>
            <a:chOff x="525947" y="1636721"/>
            <a:chExt cx="2842775" cy="400110"/>
          </a:xfrm>
        </p:grpSpPr>
        <p:cxnSp>
          <p:nvCxnSpPr>
            <p:cNvPr id="31" name="Straight Arrow Connector 30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525947" y="1636721"/>
              <a:ext cx="19987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inputs </a:t>
              </a:r>
              <a:endParaRPr lang="en-US" sz="2000" baseline="-2500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704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566828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Feedback Controller for Helicopter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3810000"/>
            <a:ext cx="8839200" cy="1981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Design controller so that composed system is stable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Error e = (r –s) : difference in desired value and observed output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Proportional controller: Its output is proportional to this error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Constant K</a:t>
            </a:r>
            <a:r>
              <a:rPr lang="en-US" sz="2000" baseline="-25000" dirty="0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 : Proportional Gain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Note that the direction of torque changes with sign of the error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" name="Group 12"/>
          <p:cNvGrpSpPr/>
          <p:nvPr/>
        </p:nvGrpSpPr>
        <p:grpSpPr>
          <a:xfrm>
            <a:off x="4221200" y="1225825"/>
            <a:ext cx="4083123" cy="1372104"/>
            <a:chOff x="4221200" y="1225825"/>
            <a:chExt cx="4083123" cy="1372104"/>
          </a:xfrm>
        </p:grpSpPr>
        <p:sp>
          <p:nvSpPr>
            <p:cNvPr id="28" name="Rectangle 27"/>
            <p:cNvSpPr/>
            <p:nvPr/>
          </p:nvSpPr>
          <p:spPr>
            <a:xfrm>
              <a:off x="5597349" y="1683529"/>
              <a:ext cx="16764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778329" y="1926773"/>
              <a:ext cx="11165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 smtClean="0"/>
                <a:t>ds</a:t>
              </a:r>
              <a:r>
                <a:rPr lang="en-US" sz="2000" dirty="0" smtClean="0"/>
                <a:t> = T / I</a:t>
              </a:r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4221200" y="1462444"/>
              <a:ext cx="1387522" cy="567154"/>
              <a:chOff x="1981200" y="1447800"/>
              <a:chExt cx="1387522" cy="567154"/>
            </a:xfrm>
          </p:grpSpPr>
          <p:cxnSp>
            <p:nvCxnSpPr>
              <p:cNvPr id="39" name="Straight Arrow Connector 38"/>
              <p:cNvCxnSpPr/>
              <p:nvPr/>
            </p:nvCxnSpPr>
            <p:spPr>
              <a:xfrm>
                <a:off x="1981200" y="2014954"/>
                <a:ext cx="1387522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/>
              <p:cNvSpPr txBox="1"/>
              <p:nvPr/>
            </p:nvSpPr>
            <p:spPr>
              <a:xfrm>
                <a:off x="1981200" y="1447800"/>
                <a:ext cx="108811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Torque T</a:t>
                </a:r>
                <a:endParaRPr lang="en-US" sz="2000" baseline="-25000" dirty="0"/>
              </a:p>
            </p:txBody>
          </p:sp>
        </p:grpSp>
        <p:grpSp>
          <p:nvGrpSpPr>
            <p:cNvPr id="5" name="Group 20"/>
            <p:cNvGrpSpPr/>
            <p:nvPr/>
          </p:nvGrpSpPr>
          <p:grpSpPr>
            <a:xfrm>
              <a:off x="7285122" y="1591388"/>
              <a:ext cx="1019201" cy="533400"/>
              <a:chOff x="2438400" y="1600200"/>
              <a:chExt cx="1019201" cy="533400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2438400" y="2133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2667000" y="1600200"/>
                <a:ext cx="79060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Spin s</a:t>
                </a:r>
                <a:endParaRPr lang="en-US" sz="2000" baseline="-25000" dirty="0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5525845" y="1225825"/>
              <a:ext cx="18626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Helicopter plant</a:t>
              </a:r>
              <a:endParaRPr lang="en-US" sz="2000" baseline="-25000" dirty="0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2525816" y="1672054"/>
            <a:ext cx="1676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706796" y="1915298"/>
            <a:ext cx="1408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 = K</a:t>
            </a:r>
            <a:r>
              <a:rPr lang="en-US" sz="2000" baseline="-25000" dirty="0" smtClean="0"/>
              <a:t>P</a:t>
            </a:r>
            <a:r>
              <a:rPr lang="en-US" sz="2000" dirty="0" smtClean="0"/>
              <a:t> (r-s)</a:t>
            </a:r>
          </a:p>
        </p:txBody>
      </p:sp>
      <p:grpSp>
        <p:nvGrpSpPr>
          <p:cNvPr id="6" name="Group 4"/>
          <p:cNvGrpSpPr/>
          <p:nvPr/>
        </p:nvGrpSpPr>
        <p:grpSpPr>
          <a:xfrm>
            <a:off x="823912" y="1553288"/>
            <a:ext cx="1703538" cy="552510"/>
            <a:chOff x="1665184" y="1462444"/>
            <a:chExt cx="1703538" cy="552510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1981200" y="2014954"/>
              <a:ext cx="138752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665184" y="1462444"/>
              <a:ext cx="13799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r</a:t>
              </a:r>
              <a:endParaRPr lang="en-US" sz="2000" baseline="-25000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432703" y="1214734"/>
            <a:ext cx="12313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Controller</a:t>
            </a:r>
            <a:endParaRPr lang="en-US" sz="2000" baseline="-25000" dirty="0"/>
          </a:p>
        </p:txBody>
      </p:sp>
      <p:grpSp>
        <p:nvGrpSpPr>
          <p:cNvPr id="7" name="Group 14"/>
          <p:cNvGrpSpPr/>
          <p:nvPr/>
        </p:nvGrpSpPr>
        <p:grpSpPr>
          <a:xfrm>
            <a:off x="3664066" y="2129254"/>
            <a:ext cx="3856480" cy="777821"/>
            <a:chOff x="3664066" y="2129254"/>
            <a:chExt cx="3856480" cy="777821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7520546" y="2129254"/>
              <a:ext cx="0" cy="7663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3664066" y="2895600"/>
              <a:ext cx="385648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3664066" y="2597929"/>
              <a:ext cx="0" cy="30914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806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327929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21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Stabilizing Controller for Helicopter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3810000"/>
            <a:ext cx="8763000" cy="2209800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Dynamics of the composed system: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ds/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K</a:t>
            </a:r>
            <a:r>
              <a:rPr lang="en-US" sz="2000" baseline="-25000" dirty="0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 (r – s) /I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When is this system asymptotically stable ? BIBO stable?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the coefficient –</a:t>
            </a:r>
            <a:r>
              <a:rPr lang="en-US" sz="2000" dirty="0">
                <a:latin typeface="Comic Sans MS" pitchFamily="66" charset="0"/>
              </a:rPr>
              <a:t>K</a:t>
            </a:r>
            <a:r>
              <a:rPr lang="en-US" sz="2000" baseline="-25000" dirty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/I is negative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Control design: choose a positive gain </a:t>
            </a:r>
            <a:r>
              <a:rPr lang="en-US" sz="2000" dirty="0">
                <a:latin typeface="Comic Sans MS" pitchFamily="66" charset="0"/>
              </a:rPr>
              <a:t>constant K</a:t>
            </a:r>
            <a:r>
              <a:rPr lang="en-US" sz="2000" baseline="-25000" dirty="0">
                <a:latin typeface="Comic Sans MS" pitchFamily="66" charset="0"/>
              </a:rPr>
              <a:t>P</a:t>
            </a:r>
            <a:endParaRPr lang="en-US" sz="2000" dirty="0" smtClean="0">
              <a:latin typeface="Comic Sans MS" pitchFamily="66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Rate of convergence depends on its magnitude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4221200" y="1225825"/>
            <a:ext cx="4341801" cy="1372104"/>
            <a:chOff x="4221200" y="1225825"/>
            <a:chExt cx="4341801" cy="1372104"/>
          </a:xfrm>
        </p:grpSpPr>
        <p:sp>
          <p:nvSpPr>
            <p:cNvPr id="28" name="Rectangle 27"/>
            <p:cNvSpPr/>
            <p:nvPr/>
          </p:nvSpPr>
          <p:spPr>
            <a:xfrm>
              <a:off x="5597349" y="1683529"/>
              <a:ext cx="16764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778329" y="1926773"/>
              <a:ext cx="11165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 smtClean="0"/>
                <a:t>ds</a:t>
              </a:r>
              <a:r>
                <a:rPr lang="en-US" sz="2000" dirty="0" smtClean="0"/>
                <a:t> = T / I</a:t>
              </a:r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4221200" y="1634950"/>
              <a:ext cx="1387522" cy="489838"/>
              <a:chOff x="1981200" y="1620306"/>
              <a:chExt cx="1387522" cy="489838"/>
            </a:xfrm>
          </p:grpSpPr>
          <p:cxnSp>
            <p:nvCxnSpPr>
              <p:cNvPr id="39" name="Straight Arrow Connector 38"/>
              <p:cNvCxnSpPr/>
              <p:nvPr/>
            </p:nvCxnSpPr>
            <p:spPr>
              <a:xfrm>
                <a:off x="1981200" y="2110144"/>
                <a:ext cx="1387522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/>
              <p:cNvSpPr txBox="1"/>
              <p:nvPr/>
            </p:nvSpPr>
            <p:spPr>
              <a:xfrm>
                <a:off x="2130902" y="1620306"/>
                <a:ext cx="108811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Torque T</a:t>
                </a:r>
                <a:endParaRPr lang="en-US" sz="2000" baseline="-25000" dirty="0"/>
              </a:p>
            </p:txBody>
          </p:sp>
        </p:grpSp>
        <p:grpSp>
          <p:nvGrpSpPr>
            <p:cNvPr id="5" name="Group 20"/>
            <p:cNvGrpSpPr/>
            <p:nvPr/>
          </p:nvGrpSpPr>
          <p:grpSpPr>
            <a:xfrm>
              <a:off x="7285122" y="1600200"/>
              <a:ext cx="1277879" cy="524588"/>
              <a:chOff x="2438400" y="1609012"/>
              <a:chExt cx="1277879" cy="52458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2438400" y="2133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2925678" y="1609012"/>
                <a:ext cx="79060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Spin s</a:t>
                </a:r>
                <a:endParaRPr lang="en-US" sz="2000" baseline="-25000" dirty="0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5525845" y="1225825"/>
              <a:ext cx="18626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Helicopter plant</a:t>
              </a:r>
              <a:endParaRPr lang="en-US" sz="2000" baseline="-25000" dirty="0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2525816" y="1672054"/>
            <a:ext cx="1676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706796" y="1915298"/>
            <a:ext cx="1408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 = K</a:t>
            </a:r>
            <a:r>
              <a:rPr lang="en-US" sz="2000" baseline="-25000" dirty="0" smtClean="0"/>
              <a:t>P</a:t>
            </a:r>
            <a:r>
              <a:rPr lang="en-US" sz="2000" dirty="0" smtClean="0"/>
              <a:t> (r-s)</a:t>
            </a:r>
          </a:p>
        </p:txBody>
      </p:sp>
      <p:grpSp>
        <p:nvGrpSpPr>
          <p:cNvPr id="6" name="Group 4"/>
          <p:cNvGrpSpPr/>
          <p:nvPr/>
        </p:nvGrpSpPr>
        <p:grpSpPr>
          <a:xfrm>
            <a:off x="823912" y="1553288"/>
            <a:ext cx="1703538" cy="552510"/>
            <a:chOff x="1665184" y="1462444"/>
            <a:chExt cx="1703538" cy="552510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1981200" y="2014954"/>
              <a:ext cx="138752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665184" y="1462444"/>
              <a:ext cx="13799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r</a:t>
              </a:r>
              <a:endParaRPr lang="en-US" sz="2000" baseline="-25000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432703" y="1214734"/>
            <a:ext cx="12313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Controller</a:t>
            </a:r>
            <a:endParaRPr lang="en-US" sz="2000" baseline="-25000" dirty="0"/>
          </a:p>
        </p:txBody>
      </p:sp>
      <p:grpSp>
        <p:nvGrpSpPr>
          <p:cNvPr id="7" name="Group 14"/>
          <p:cNvGrpSpPr/>
          <p:nvPr/>
        </p:nvGrpSpPr>
        <p:grpSpPr>
          <a:xfrm>
            <a:off x="3664066" y="2129254"/>
            <a:ext cx="3856480" cy="777821"/>
            <a:chOff x="3664066" y="2129254"/>
            <a:chExt cx="3856480" cy="777821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7520546" y="2129254"/>
              <a:ext cx="0" cy="7663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3664066" y="2895600"/>
              <a:ext cx="385648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3664066" y="2597929"/>
              <a:ext cx="0" cy="30914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/>
          <p:cNvSpPr/>
          <p:nvPr/>
        </p:nvSpPr>
        <p:spPr>
          <a:xfrm>
            <a:off x="2209800" y="990600"/>
            <a:ext cx="55626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8909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69289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Car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165246" y="2353894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4574946" y="1870683"/>
            <a:ext cx="2295932" cy="400110"/>
            <a:chOff x="5961950" y="1666571"/>
            <a:chExt cx="2295932" cy="400110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5961950" y="1882289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7066850" y="1666571"/>
              <a:ext cx="11910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Position x</a:t>
              </a:r>
              <a:endParaRPr lang="en-US" sz="2000" baseline="-25000" dirty="0"/>
            </a:p>
          </p:txBody>
        </p:sp>
      </p:grpSp>
      <p:sp>
        <p:nvSpPr>
          <p:cNvPr id="9" name="Oval 8"/>
          <p:cNvSpPr/>
          <p:nvPr/>
        </p:nvSpPr>
        <p:spPr>
          <a:xfrm>
            <a:off x="3505200" y="342900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4875663" y="3429000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2286000" y="3801694"/>
            <a:ext cx="507024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574946" y="1210894"/>
            <a:ext cx="2288301" cy="400110"/>
            <a:chOff x="5961950" y="1666571"/>
            <a:chExt cx="2288301" cy="400110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5961950" y="1882289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7066850" y="1666571"/>
              <a:ext cx="11834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Velocity v</a:t>
              </a:r>
              <a:endParaRPr lang="en-US" sz="2000" baseline="-250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756046" y="2687239"/>
            <a:ext cx="2038874" cy="400110"/>
            <a:chOff x="5961950" y="1666571"/>
            <a:chExt cx="2038874" cy="400110"/>
          </a:xfrm>
        </p:grpSpPr>
        <p:cxnSp>
          <p:nvCxnSpPr>
            <p:cNvPr id="30" name="Straight Arrow Connector 29"/>
            <p:cNvCxnSpPr/>
            <p:nvPr/>
          </p:nvCxnSpPr>
          <p:spPr>
            <a:xfrm>
              <a:off x="5961950" y="1882289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7066850" y="1666571"/>
              <a:ext cx="933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Force F</a:t>
              </a:r>
              <a:endParaRPr lang="en-US" sz="2000" baseline="-250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525191" y="3954094"/>
            <a:ext cx="2429302" cy="400110"/>
            <a:chOff x="5961950" y="1666571"/>
            <a:chExt cx="2429302" cy="400110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5961950" y="1882289"/>
              <a:ext cx="914400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066850" y="1666571"/>
              <a:ext cx="13244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Friction k v</a:t>
              </a:r>
              <a:endParaRPr lang="en-US" sz="2000" baseline="-25000" dirty="0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3072658" y="4963236"/>
            <a:ext cx="33050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Newton’s law of motion gives </a:t>
            </a:r>
          </a:p>
          <a:p>
            <a:r>
              <a:rPr lang="en-US" sz="2000" dirty="0" smtClean="0"/>
              <a:t>	F – </a:t>
            </a:r>
            <a:r>
              <a:rPr lang="en-US" sz="2000" dirty="0" err="1" smtClean="0"/>
              <a:t>kv</a:t>
            </a:r>
            <a:r>
              <a:rPr lang="en-US" sz="2000" dirty="0" smtClean="0"/>
              <a:t> = m d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x/</a:t>
            </a:r>
            <a:r>
              <a:rPr lang="en-US" sz="2000" dirty="0" err="1" smtClean="0"/>
              <a:t>dt</a:t>
            </a:r>
            <a:endParaRPr lang="en-US" sz="2000" dirty="0" smtClean="0"/>
          </a:p>
        </p:txBody>
      </p:sp>
      <p:grpSp>
        <p:nvGrpSpPr>
          <p:cNvPr id="38" name="Group 3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5122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38729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Feedback Controller for Linear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3810000"/>
            <a:ext cx="8839200" cy="1981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Assume the controller observes the complete state vector 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Reference signal R has same dimension as state vector 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State feedback controller: Linear transformation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Matrix F : Gain matrix of dimension (m x n), where m = |I|, n = |S|</a:t>
            </a:r>
          </a:p>
        </p:txBody>
      </p:sp>
      <p:grpSp>
        <p:nvGrpSpPr>
          <p:cNvPr id="3" name="Group 12"/>
          <p:cNvGrpSpPr/>
          <p:nvPr/>
        </p:nvGrpSpPr>
        <p:grpSpPr>
          <a:xfrm>
            <a:off x="4191000" y="1225825"/>
            <a:ext cx="4218865" cy="1372104"/>
            <a:chOff x="4191000" y="1225825"/>
            <a:chExt cx="4218865" cy="1372104"/>
          </a:xfrm>
        </p:grpSpPr>
        <p:sp>
          <p:nvSpPr>
            <p:cNvPr id="28" name="Rectangle 27"/>
            <p:cNvSpPr/>
            <p:nvPr/>
          </p:nvSpPr>
          <p:spPr>
            <a:xfrm>
              <a:off x="5597349" y="1683529"/>
              <a:ext cx="16764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687839" y="1857843"/>
              <a:ext cx="14954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 smtClean="0"/>
                <a:t>dS</a:t>
              </a:r>
              <a:r>
                <a:rPr lang="en-US" sz="2000" dirty="0" smtClean="0"/>
                <a:t> = AS + BI</a:t>
              </a:r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4191000" y="1600200"/>
              <a:ext cx="1387522" cy="533400"/>
              <a:chOff x="1951000" y="1585556"/>
              <a:chExt cx="1387522" cy="533400"/>
            </a:xfrm>
          </p:grpSpPr>
          <p:cxnSp>
            <p:nvCxnSpPr>
              <p:cNvPr id="39" name="Straight Arrow Connector 38"/>
              <p:cNvCxnSpPr/>
              <p:nvPr/>
            </p:nvCxnSpPr>
            <p:spPr>
              <a:xfrm>
                <a:off x="1951000" y="2118956"/>
                <a:ext cx="1387522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/>
              <p:cNvSpPr txBox="1"/>
              <p:nvPr/>
            </p:nvSpPr>
            <p:spPr>
              <a:xfrm>
                <a:off x="2027200" y="1585556"/>
                <a:ext cx="107587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Control </a:t>
                </a:r>
                <a:r>
                  <a:rPr lang="en-US" sz="2000" dirty="0"/>
                  <a:t>I</a:t>
                </a:r>
                <a:endParaRPr lang="en-US" sz="2000" baseline="-25000" dirty="0"/>
              </a:p>
            </p:txBody>
          </p:sp>
        </p:grpSp>
        <p:grpSp>
          <p:nvGrpSpPr>
            <p:cNvPr id="5" name="Group 20"/>
            <p:cNvGrpSpPr/>
            <p:nvPr/>
          </p:nvGrpSpPr>
          <p:grpSpPr>
            <a:xfrm>
              <a:off x="7285122" y="1591388"/>
              <a:ext cx="1124743" cy="533400"/>
              <a:chOff x="2438400" y="1600200"/>
              <a:chExt cx="1124743" cy="533400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2438400" y="2133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2667000" y="1600200"/>
                <a:ext cx="89614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State S</a:t>
                </a:r>
                <a:endParaRPr lang="en-US" sz="2000" baseline="-25000" dirty="0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5525845" y="1225825"/>
              <a:ext cx="14214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Linear plant</a:t>
              </a:r>
              <a:endParaRPr lang="en-US" sz="2000" baseline="-25000" dirty="0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2525816" y="1672054"/>
            <a:ext cx="1676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706796" y="1915298"/>
            <a:ext cx="1408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 = F (R - S)</a:t>
            </a:r>
          </a:p>
        </p:txBody>
      </p:sp>
      <p:grpSp>
        <p:nvGrpSpPr>
          <p:cNvPr id="6" name="Group 4"/>
          <p:cNvGrpSpPr/>
          <p:nvPr/>
        </p:nvGrpSpPr>
        <p:grpSpPr>
          <a:xfrm>
            <a:off x="823912" y="1553288"/>
            <a:ext cx="1703538" cy="552510"/>
            <a:chOff x="1665184" y="1462444"/>
            <a:chExt cx="1703538" cy="552510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1981200" y="2014954"/>
              <a:ext cx="138752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665184" y="1462444"/>
              <a:ext cx="14296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R</a:t>
              </a:r>
              <a:endParaRPr lang="en-US" sz="2000" baseline="-25000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432703" y="1214734"/>
            <a:ext cx="12313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Controller</a:t>
            </a:r>
            <a:endParaRPr lang="en-US" sz="2000" baseline="-25000" dirty="0"/>
          </a:p>
        </p:txBody>
      </p:sp>
      <p:grpSp>
        <p:nvGrpSpPr>
          <p:cNvPr id="7" name="Group 14"/>
          <p:cNvGrpSpPr/>
          <p:nvPr/>
        </p:nvGrpSpPr>
        <p:grpSpPr>
          <a:xfrm>
            <a:off x="3664066" y="2129254"/>
            <a:ext cx="3856480" cy="777821"/>
            <a:chOff x="3664066" y="2129254"/>
            <a:chExt cx="3856480" cy="777821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7520546" y="2129254"/>
              <a:ext cx="0" cy="7663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3664066" y="2895600"/>
              <a:ext cx="385648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3664066" y="2597929"/>
              <a:ext cx="0" cy="30914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011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930351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2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Stabilization by Linear State Feedback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3810000"/>
            <a:ext cx="8839200" cy="1981200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Dynamics of the composed system: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(A - B F) S + B F R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Goal of control design: Find the gain matrix F such that the composed system is asymptotically stable (which implies BIBO stable)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Given matrices A and B, find F such that each </a:t>
            </a:r>
            <a:r>
              <a:rPr lang="en-US" sz="2000" dirty="0" err="1" smtClean="0">
                <a:latin typeface="Comic Sans MS" pitchFamily="66" charset="0"/>
              </a:rPr>
              <a:t>eigenvalue</a:t>
            </a:r>
            <a:r>
              <a:rPr lang="en-US" sz="2000" dirty="0" smtClean="0">
                <a:latin typeface="Comic Sans MS" pitchFamily="66" charset="0"/>
              </a:rPr>
              <a:t> of the matrix (A - B F) has negative real part</a:t>
            </a:r>
          </a:p>
          <a:p>
            <a:pPr lvl="1">
              <a:buFont typeface="Wingdings" pitchFamily="2" charset="2"/>
              <a:buChar char="q"/>
            </a:pPr>
            <a:endParaRPr lang="en-US" sz="1600" dirty="0" smtClean="0">
              <a:latin typeface="Comic Sans MS" pitchFamily="66" charset="0"/>
            </a:endParaRPr>
          </a:p>
        </p:txBody>
      </p:sp>
      <p:grpSp>
        <p:nvGrpSpPr>
          <p:cNvPr id="3" name="Group 12"/>
          <p:cNvGrpSpPr/>
          <p:nvPr/>
        </p:nvGrpSpPr>
        <p:grpSpPr>
          <a:xfrm>
            <a:off x="4221200" y="1225825"/>
            <a:ext cx="4523543" cy="1372104"/>
            <a:chOff x="4221200" y="1225825"/>
            <a:chExt cx="4523543" cy="1372104"/>
          </a:xfrm>
        </p:grpSpPr>
        <p:sp>
          <p:nvSpPr>
            <p:cNvPr id="28" name="Rectangle 27"/>
            <p:cNvSpPr/>
            <p:nvPr/>
          </p:nvSpPr>
          <p:spPr>
            <a:xfrm>
              <a:off x="5597349" y="1683529"/>
              <a:ext cx="16764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687839" y="1857843"/>
              <a:ext cx="14954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 smtClean="0"/>
                <a:t>dS</a:t>
              </a:r>
              <a:r>
                <a:rPr lang="en-US" sz="2000" dirty="0" smtClean="0"/>
                <a:t> = AS + BI</a:t>
              </a:r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4221200" y="1462444"/>
              <a:ext cx="1387522" cy="567154"/>
              <a:chOff x="1981200" y="1447800"/>
              <a:chExt cx="1387522" cy="567154"/>
            </a:xfrm>
          </p:grpSpPr>
          <p:cxnSp>
            <p:nvCxnSpPr>
              <p:cNvPr id="39" name="Straight Arrow Connector 38"/>
              <p:cNvCxnSpPr/>
              <p:nvPr/>
            </p:nvCxnSpPr>
            <p:spPr>
              <a:xfrm>
                <a:off x="1981200" y="2014954"/>
                <a:ext cx="1387522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/>
              <p:cNvSpPr txBox="1"/>
              <p:nvPr/>
            </p:nvSpPr>
            <p:spPr>
              <a:xfrm>
                <a:off x="1981200" y="1447800"/>
                <a:ext cx="107587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Control </a:t>
                </a:r>
                <a:r>
                  <a:rPr lang="en-US" sz="2000" dirty="0"/>
                  <a:t>I</a:t>
                </a:r>
                <a:endParaRPr lang="en-US" sz="2000" baseline="-25000" dirty="0"/>
              </a:p>
            </p:txBody>
          </p:sp>
        </p:grpSp>
        <p:grpSp>
          <p:nvGrpSpPr>
            <p:cNvPr id="5" name="Group 20"/>
            <p:cNvGrpSpPr/>
            <p:nvPr/>
          </p:nvGrpSpPr>
          <p:grpSpPr>
            <a:xfrm>
              <a:off x="7285122" y="1600200"/>
              <a:ext cx="1459621" cy="524588"/>
              <a:chOff x="2438400" y="1609012"/>
              <a:chExt cx="1459621" cy="52458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2438400" y="2133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3001878" y="1609012"/>
                <a:ext cx="89614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State S</a:t>
                </a:r>
                <a:endParaRPr lang="en-US" sz="2000" baseline="-25000" dirty="0"/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5525845" y="1225825"/>
              <a:ext cx="14214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Linear plant</a:t>
              </a:r>
              <a:endParaRPr lang="en-US" sz="2000" baseline="-25000" dirty="0"/>
            </a:p>
          </p:txBody>
        </p:sp>
      </p:grpSp>
      <p:sp>
        <p:nvSpPr>
          <p:cNvPr id="16" name="Rectangle 15"/>
          <p:cNvSpPr/>
          <p:nvPr/>
        </p:nvSpPr>
        <p:spPr>
          <a:xfrm>
            <a:off x="2525816" y="1672054"/>
            <a:ext cx="1676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706796" y="1915298"/>
            <a:ext cx="1408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 = F (R - S)</a:t>
            </a:r>
          </a:p>
        </p:txBody>
      </p:sp>
      <p:grpSp>
        <p:nvGrpSpPr>
          <p:cNvPr id="6" name="Group 4"/>
          <p:cNvGrpSpPr/>
          <p:nvPr/>
        </p:nvGrpSpPr>
        <p:grpSpPr>
          <a:xfrm>
            <a:off x="762000" y="1524000"/>
            <a:ext cx="1765450" cy="581798"/>
            <a:chOff x="1603272" y="1433156"/>
            <a:chExt cx="1765450" cy="581798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1981200" y="2014954"/>
              <a:ext cx="138752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603272" y="1433156"/>
              <a:ext cx="14296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R</a:t>
              </a:r>
              <a:endParaRPr lang="en-US" sz="2000" baseline="-25000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432703" y="1214734"/>
            <a:ext cx="12313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Controller</a:t>
            </a:r>
            <a:endParaRPr lang="en-US" sz="2000" baseline="-25000" dirty="0"/>
          </a:p>
        </p:txBody>
      </p:sp>
      <p:grpSp>
        <p:nvGrpSpPr>
          <p:cNvPr id="7" name="Group 14"/>
          <p:cNvGrpSpPr/>
          <p:nvPr/>
        </p:nvGrpSpPr>
        <p:grpSpPr>
          <a:xfrm>
            <a:off x="3664066" y="2129254"/>
            <a:ext cx="3856480" cy="777821"/>
            <a:chOff x="3664066" y="2129254"/>
            <a:chExt cx="3856480" cy="777821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7520546" y="2129254"/>
              <a:ext cx="0" cy="7663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3664066" y="2895600"/>
              <a:ext cx="385648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3664066" y="2597929"/>
              <a:ext cx="0" cy="30914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/>
          <p:cNvSpPr/>
          <p:nvPr/>
        </p:nvSpPr>
        <p:spPr>
          <a:xfrm>
            <a:off x="2209800" y="990600"/>
            <a:ext cx="55626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113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60411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Design of Gain Matrix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1066800"/>
            <a:ext cx="8915400" cy="5029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latin typeface="Comic Sans MS" pitchFamily="66" charset="0"/>
              </a:rPr>
              <a:t>Consider 2-dimensional system with one input with dynamics given by</a:t>
            </a:r>
          </a:p>
          <a:p>
            <a:pPr marL="0" indent="0">
              <a:buNone/>
            </a:pPr>
            <a:endParaRPr lang="en-US" sz="2000" dirty="0" smtClean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d s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 =  4 s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 + </a:t>
            </a:r>
            <a:r>
              <a:rPr lang="en-US" sz="2000" dirty="0" smtClean="0">
                <a:latin typeface="Comic Sans MS" pitchFamily="66" charset="0"/>
              </a:rPr>
              <a:t>6 s</a:t>
            </a:r>
            <a:r>
              <a:rPr lang="en-US" sz="2000" baseline="-25000" dirty="0" smtClean="0">
                <a:latin typeface="Comic Sans MS" pitchFamily="66" charset="0"/>
              </a:rPr>
              <a:t>2  </a:t>
            </a:r>
            <a:r>
              <a:rPr lang="en-US" sz="2000" dirty="0" smtClean="0">
                <a:latin typeface="Comic Sans MS" pitchFamily="66" charset="0"/>
              </a:rPr>
              <a:t>+ 2 u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d s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=  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 + </a:t>
            </a:r>
            <a:r>
              <a:rPr lang="en-US" sz="2000" dirty="0" smtClean="0">
                <a:latin typeface="Comic Sans MS" pitchFamily="66" charset="0"/>
              </a:rPr>
              <a:t>3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baseline="-25000" dirty="0">
                <a:latin typeface="Comic Sans MS" pitchFamily="66" charset="0"/>
              </a:rPr>
              <a:t>2  </a:t>
            </a:r>
            <a:r>
              <a:rPr lang="en-US" sz="2000" dirty="0">
                <a:latin typeface="Comic Sans MS" pitchFamily="66" charset="0"/>
              </a:rPr>
              <a:t>+ 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u</a:t>
            </a:r>
          </a:p>
          <a:p>
            <a:pPr marL="0" indent="0">
              <a:buNone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216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86846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 of Gain Matrix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1371600"/>
            <a:ext cx="8686800" cy="4495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Consider a linear system with dynamics </a:t>
            </a:r>
            <a:r>
              <a:rPr lang="en-US" sz="2000" dirty="0" err="1" smtClean="0">
                <a:latin typeface="Comic Sans MS" pitchFamily="66" charset="0"/>
              </a:rPr>
              <a:t>dS</a:t>
            </a:r>
            <a:r>
              <a:rPr lang="en-US" sz="2000" dirty="0" smtClean="0">
                <a:latin typeface="Comic Sans MS" pitchFamily="66" charset="0"/>
              </a:rPr>
              <a:t>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A S + B I with n state variables and m input variables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Goal of control design: Given matrices A and B, find H such that each </a:t>
            </a:r>
            <a:r>
              <a:rPr lang="en-US" sz="2000" dirty="0" err="1" smtClean="0">
                <a:latin typeface="Comic Sans MS" pitchFamily="66" charset="0"/>
              </a:rPr>
              <a:t>eigenvalue</a:t>
            </a:r>
            <a:r>
              <a:rPr lang="en-US" sz="2000" dirty="0" smtClean="0">
                <a:latin typeface="Comic Sans MS" pitchFamily="66" charset="0"/>
              </a:rPr>
              <a:t> of the matrix (A - B F) has negative real part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When is this possible 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Suppose we choose desired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… ,</a:t>
            </a:r>
            <a:r>
              <a:rPr lang="en-US" sz="2000" dirty="0" smtClean="0">
                <a:latin typeface="Symbol" pitchFamily="18" charset="2"/>
              </a:rPr>
              <a:t>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and solve equations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	determinant [A - B F –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] = (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 -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)(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  -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 … (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dirty="0" smtClean="0">
                <a:latin typeface="Comic Sans MS" pitchFamily="66" charset="0"/>
              </a:rPr>
              <a:t> -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 matrix F has (m x n) entries, and these are viewed as unknowns in above equations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When is this system of equations guaranteed to be solvable?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Does the existence of a solution depend on the choice of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?</a:t>
            </a:r>
          </a:p>
          <a:p>
            <a:pPr lvl="1">
              <a:buFont typeface="Wingdings" pitchFamily="2" charset="2"/>
              <a:buChar char="q"/>
            </a:pPr>
            <a:endParaRPr lang="en-US" sz="16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318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60411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Controllability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1371600"/>
            <a:ext cx="8686800" cy="4495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Given an (n x n) matrix A and (n x m) matrix B, consider the following (n x </a:t>
            </a:r>
            <a:r>
              <a:rPr lang="en-US" sz="2000" dirty="0" err="1" smtClean="0">
                <a:latin typeface="Comic Sans MS" pitchFamily="66" charset="0"/>
              </a:rPr>
              <a:t>mn</a:t>
            </a:r>
            <a:r>
              <a:rPr lang="en-US" sz="2000" dirty="0" smtClean="0">
                <a:latin typeface="Comic Sans MS" pitchFamily="66" charset="0"/>
              </a:rPr>
              <a:t>) matrix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	</a:t>
            </a:r>
            <a:r>
              <a:rPr lang="en-US" sz="2000" b="1" dirty="0" smtClean="0">
                <a:latin typeface="Comic Sans MS" pitchFamily="66" charset="0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[A,B] =  [ B     AB     A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B    …    A</a:t>
            </a:r>
            <a:r>
              <a:rPr lang="en-US" sz="2000" baseline="30000" dirty="0" smtClean="0">
                <a:latin typeface="Comic Sans MS" pitchFamily="66" charset="0"/>
              </a:rPr>
              <a:t>n-1</a:t>
            </a:r>
            <a:r>
              <a:rPr lang="en-US" sz="2000" dirty="0" smtClean="0">
                <a:latin typeface="Comic Sans MS" pitchFamily="66" charset="0"/>
              </a:rPr>
              <a:t>B ]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	m columns of B followed by m columns of AB, then of AAB ….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Rank of a matrix = Maximum number of independent rows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Theorem: Rank of the controllability matrix is n if and only if the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of the matrix (</a:t>
            </a:r>
            <a:r>
              <a:rPr lang="en-US" sz="2000" smtClean="0">
                <a:latin typeface="Comic Sans MS" pitchFamily="66" charset="0"/>
              </a:rPr>
              <a:t>A - </a:t>
            </a:r>
            <a:r>
              <a:rPr lang="en-US" sz="2000" dirty="0" smtClean="0">
                <a:latin typeface="Comic Sans MS" pitchFamily="66" charset="0"/>
              </a:rPr>
              <a:t>B F) can be chosen freely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For every choice of complex numbers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… ,</a:t>
            </a:r>
            <a:r>
              <a:rPr lang="en-US" sz="2000" dirty="0" smtClean="0">
                <a:latin typeface="Symbol" pitchFamily="18" charset="2"/>
              </a:rPr>
              <a:t>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with the condition that if a complex number a + </a:t>
            </a:r>
            <a:r>
              <a:rPr lang="en-US" sz="2000" dirty="0" err="1" smtClean="0">
                <a:latin typeface="Comic Sans MS" pitchFamily="66" charset="0"/>
              </a:rPr>
              <a:t>bj</a:t>
            </a:r>
            <a:r>
              <a:rPr lang="en-US" sz="2000" dirty="0" smtClean="0">
                <a:latin typeface="Comic Sans MS" pitchFamily="66" charset="0"/>
              </a:rPr>
              <a:t> is included then its conjugate a –</a:t>
            </a:r>
            <a:r>
              <a:rPr lang="en-US" sz="2000" dirty="0" err="1" smtClean="0">
                <a:latin typeface="Comic Sans MS" pitchFamily="66" charset="0"/>
              </a:rPr>
              <a:t>bj</a:t>
            </a:r>
            <a:r>
              <a:rPr lang="en-US" sz="2000" dirty="0" smtClean="0">
                <a:latin typeface="Comic Sans MS" pitchFamily="66" charset="0"/>
              </a:rPr>
              <a:t> is also included in the list, there exists a (m x n) Gain matrix F such that the </a:t>
            </a:r>
            <a:r>
              <a:rPr lang="en-US" sz="2000" dirty="0" err="1" smtClean="0">
                <a:latin typeface="Comic Sans MS" pitchFamily="66" charset="0"/>
              </a:rPr>
              <a:t>eigenvalues</a:t>
            </a:r>
            <a:r>
              <a:rPr lang="en-US" sz="2000" dirty="0" smtClean="0">
                <a:latin typeface="Comic Sans MS" pitchFamily="66" charset="0"/>
              </a:rPr>
              <a:t> of the matrix (A - B F) are </a:t>
            </a:r>
            <a:r>
              <a:rPr lang="en-US" sz="2000" dirty="0" smtClean="0">
                <a:latin typeface="Symbol" pitchFamily="18" charset="2"/>
              </a:rPr>
              <a:t>l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… ,</a:t>
            </a:r>
            <a:r>
              <a:rPr lang="en-US" sz="2000" dirty="0" smtClean="0">
                <a:latin typeface="Symbol" pitchFamily="18" charset="2"/>
              </a:rPr>
              <a:t> </a:t>
            </a:r>
            <a:r>
              <a:rPr lang="en-US" sz="2000" dirty="0" err="1" smtClean="0">
                <a:latin typeface="Symbol" pitchFamily="18" charset="2"/>
              </a:rPr>
              <a:t>l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4211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60411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772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Controllability test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114300" y="1066800"/>
            <a:ext cx="8915400" cy="5029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smtClean="0">
                <a:latin typeface="Comic Sans MS" pitchFamily="66" charset="0"/>
              </a:rPr>
              <a:t>Consider 2-dimensional system with one input with dynamics given by</a:t>
            </a:r>
          </a:p>
          <a:p>
            <a:pPr marL="0" indent="0">
              <a:buNone/>
            </a:pPr>
            <a:endParaRPr lang="en-US" sz="2000" dirty="0" smtClean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d s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 =  4 s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 + </a:t>
            </a:r>
            <a:r>
              <a:rPr lang="en-US" sz="2000" dirty="0" smtClean="0">
                <a:latin typeface="Comic Sans MS" pitchFamily="66" charset="0"/>
              </a:rPr>
              <a:t>6 s</a:t>
            </a:r>
            <a:r>
              <a:rPr lang="en-US" sz="2000" baseline="-25000" dirty="0" smtClean="0">
                <a:latin typeface="Comic Sans MS" pitchFamily="66" charset="0"/>
              </a:rPr>
              <a:t>2  </a:t>
            </a:r>
            <a:r>
              <a:rPr lang="en-US" sz="2000" dirty="0" smtClean="0">
                <a:latin typeface="Comic Sans MS" pitchFamily="66" charset="0"/>
              </a:rPr>
              <a:t>+ 2 u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  d s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=  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 + </a:t>
            </a:r>
            <a:r>
              <a:rPr lang="en-US" sz="2000" dirty="0" smtClean="0">
                <a:latin typeface="Comic Sans MS" pitchFamily="66" charset="0"/>
              </a:rPr>
              <a:t>3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baseline="-25000" dirty="0">
                <a:latin typeface="Comic Sans MS" pitchFamily="66" charset="0"/>
              </a:rPr>
              <a:t>2  </a:t>
            </a:r>
            <a:r>
              <a:rPr lang="en-US" sz="2000" dirty="0">
                <a:latin typeface="Comic Sans MS" pitchFamily="66" charset="0"/>
              </a:rPr>
              <a:t>+ 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u</a:t>
            </a:r>
          </a:p>
          <a:p>
            <a:pPr marL="0" indent="0">
              <a:buNone/>
            </a:pPr>
            <a:endParaRPr lang="en-US" sz="2000" dirty="0" smtClean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mic Sans MS" pitchFamily="66" charset="0"/>
              </a:rPr>
              <a:t>What are the matrices A, B, </a:t>
            </a:r>
            <a:r>
              <a:rPr lang="en-US" sz="2000" b="1" dirty="0" smtClean="0">
                <a:latin typeface="Comic Sans MS" pitchFamily="66" charset="0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[A, B] ?</a:t>
            </a:r>
          </a:p>
          <a:p>
            <a:pPr marL="0" indent="0">
              <a:buNone/>
            </a:pPr>
            <a:r>
              <a:rPr lang="en-US" sz="2000" dirty="0" smtClean="0">
                <a:latin typeface="Comic Sans MS" pitchFamily="66" charset="0"/>
              </a:rPr>
              <a:t>What is the rank of </a:t>
            </a:r>
            <a:r>
              <a:rPr lang="en-US" sz="2000" b="1" dirty="0" smtClean="0">
                <a:latin typeface="Comic Sans MS" pitchFamily="66" charset="0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[A, B]?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5235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186846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PID Controllers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304800" y="3810000"/>
            <a:ext cx="8686800" cy="22860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Strategy for designing controllers that is widely used in practice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Error = Reference Inputs – Observable Outputs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Control output is sum of 3 terms: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Term proportional to error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Integral term to handle cumulative error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Derivative term in response to rate of change of error</a:t>
            </a:r>
          </a:p>
        </p:txBody>
      </p:sp>
      <p:sp>
        <p:nvSpPr>
          <p:cNvPr id="8" name="Rectangle 7"/>
          <p:cNvSpPr/>
          <p:nvPr/>
        </p:nvSpPr>
        <p:spPr>
          <a:xfrm>
            <a:off x="3352800" y="1371600"/>
            <a:ext cx="2590800" cy="1066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81400" y="1371600"/>
            <a:ext cx="20538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Plant model as Continuous-time Component H</a:t>
            </a:r>
          </a:p>
        </p:txBody>
      </p:sp>
      <p:grpSp>
        <p:nvGrpSpPr>
          <p:cNvPr id="3" name="Group 4"/>
          <p:cNvGrpSpPr/>
          <p:nvPr/>
        </p:nvGrpSpPr>
        <p:grpSpPr>
          <a:xfrm>
            <a:off x="152400" y="1524000"/>
            <a:ext cx="3216322" cy="685800"/>
            <a:chOff x="152400" y="1752600"/>
            <a:chExt cx="3216322" cy="68580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52400" y="1752600"/>
              <a:ext cx="22599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Uncontrolled inputs</a:t>
              </a:r>
              <a:endParaRPr lang="en-US" sz="2000" baseline="-25000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2438400" y="2438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20"/>
          <p:cNvGrpSpPr/>
          <p:nvPr/>
        </p:nvGrpSpPr>
        <p:grpSpPr>
          <a:xfrm>
            <a:off x="5959522" y="1295400"/>
            <a:ext cx="2542675" cy="567154"/>
            <a:chOff x="2454322" y="1447800"/>
            <a:chExt cx="2542675" cy="567154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2667000" y="1447800"/>
              <a:ext cx="23299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Observable Outputs </a:t>
              </a:r>
              <a:endParaRPr lang="en-US" sz="2000" baseline="-250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52400" y="1981200"/>
            <a:ext cx="22893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Controllable inputs </a:t>
            </a:r>
            <a:endParaRPr lang="en-US" sz="2000" baseline="-25000" dirty="0"/>
          </a:p>
        </p:txBody>
      </p:sp>
      <p:grpSp>
        <p:nvGrpSpPr>
          <p:cNvPr id="5" name="Group 17"/>
          <p:cNvGrpSpPr/>
          <p:nvPr/>
        </p:nvGrpSpPr>
        <p:grpSpPr>
          <a:xfrm>
            <a:off x="3352800" y="2667000"/>
            <a:ext cx="2590800" cy="838200"/>
            <a:chOff x="3352800" y="2667000"/>
            <a:chExt cx="2590800" cy="838200"/>
          </a:xfrm>
        </p:grpSpPr>
        <p:sp>
          <p:nvSpPr>
            <p:cNvPr id="19" name="Rectangle 18"/>
            <p:cNvSpPr/>
            <p:nvPr/>
          </p:nvSpPr>
          <p:spPr>
            <a:xfrm>
              <a:off x="3352800" y="2667000"/>
              <a:ext cx="2590800" cy="838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733800" y="2819400"/>
              <a:ext cx="20538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Controller C</a:t>
              </a:r>
            </a:p>
          </p:txBody>
        </p:sp>
      </p:grpSp>
      <p:grpSp>
        <p:nvGrpSpPr>
          <p:cNvPr id="6" name="Group 20"/>
          <p:cNvGrpSpPr/>
          <p:nvPr/>
        </p:nvGrpSpPr>
        <p:grpSpPr>
          <a:xfrm>
            <a:off x="5943600" y="1828800"/>
            <a:ext cx="914400" cy="1219200"/>
            <a:chOff x="5943600" y="1828800"/>
            <a:chExt cx="914400" cy="121920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59436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6858000" y="1828800"/>
              <a:ext cx="0" cy="121920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23"/>
          <p:cNvGrpSpPr/>
          <p:nvPr/>
        </p:nvGrpSpPr>
        <p:grpSpPr>
          <a:xfrm>
            <a:off x="2438400" y="2181255"/>
            <a:ext cx="914400" cy="866746"/>
            <a:chOff x="2438400" y="2181255"/>
            <a:chExt cx="914400" cy="866746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2438400" y="3048000"/>
              <a:ext cx="914400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endCxn id="17" idx="3"/>
            </p:cNvCxnSpPr>
            <p:nvPr/>
          </p:nvCxnSpPr>
          <p:spPr>
            <a:xfrm flipV="1">
              <a:off x="2438400" y="2181255"/>
              <a:ext cx="3345" cy="8667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20"/>
          <p:cNvGrpSpPr/>
          <p:nvPr/>
        </p:nvGrpSpPr>
        <p:grpSpPr>
          <a:xfrm>
            <a:off x="510025" y="3003533"/>
            <a:ext cx="2842775" cy="400110"/>
            <a:chOff x="525947" y="1636721"/>
            <a:chExt cx="2842775" cy="40011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454322" y="2014954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25947" y="1636721"/>
              <a:ext cx="19987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inputs </a:t>
              </a:r>
              <a:endParaRPr lang="en-US" sz="2000" baseline="-250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625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60411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DC Motor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/>
        </p:nvGraphicFramePr>
        <p:xfrm>
          <a:off x="228599" y="1143000"/>
          <a:ext cx="8915401" cy="3814762"/>
        </p:xfrm>
        <a:graphic>
          <a:graphicData uri="http://schemas.openxmlformats.org/presentationml/2006/ole">
            <p:oleObj spid="_x0000_s97282" name="Acrobat Document" r:id="rId3" imgW="3962310" imgH="1695315" progId="AcroExch.Document.7">
              <p:embed/>
            </p:oleObj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1142999" y="1447800"/>
            <a:ext cx="12696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Resistor R </a:t>
            </a:r>
            <a:endParaRPr lang="en-US" sz="2000" baseline="-25000" dirty="0"/>
          </a:p>
        </p:txBody>
      </p:sp>
      <p:sp>
        <p:nvSpPr>
          <p:cNvPr id="33" name="TextBox 32"/>
          <p:cNvSpPr txBox="1"/>
          <p:nvPr/>
        </p:nvSpPr>
        <p:spPr>
          <a:xfrm>
            <a:off x="2971799" y="1447800"/>
            <a:ext cx="1293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Inductor L </a:t>
            </a:r>
            <a:endParaRPr lang="en-US" sz="2000" baseline="-25000" dirty="0"/>
          </a:p>
        </p:txBody>
      </p:sp>
      <p:sp>
        <p:nvSpPr>
          <p:cNvPr id="34" name="TextBox 33"/>
          <p:cNvSpPr txBox="1"/>
          <p:nvPr/>
        </p:nvSpPr>
        <p:spPr>
          <a:xfrm>
            <a:off x="2514599" y="2590800"/>
            <a:ext cx="1211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Current  </a:t>
            </a:r>
            <a:r>
              <a:rPr lang="en-US" sz="2000" b="1" dirty="0" err="1" smtClean="0"/>
              <a:t>i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sp>
        <p:nvSpPr>
          <p:cNvPr id="35" name="TextBox 34"/>
          <p:cNvSpPr txBox="1"/>
          <p:nvPr/>
        </p:nvSpPr>
        <p:spPr>
          <a:xfrm>
            <a:off x="457200" y="2667000"/>
            <a:ext cx="3706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+ </a:t>
            </a:r>
            <a:endParaRPr lang="en-US" sz="2000" baseline="-25000" dirty="0"/>
          </a:p>
        </p:txBody>
      </p:sp>
      <p:sp>
        <p:nvSpPr>
          <p:cNvPr id="36" name="TextBox 35"/>
          <p:cNvSpPr txBox="1"/>
          <p:nvPr/>
        </p:nvSpPr>
        <p:spPr>
          <a:xfrm>
            <a:off x="457200" y="3429000"/>
            <a:ext cx="263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-</a:t>
            </a:r>
            <a:endParaRPr lang="en-US" sz="2000" baseline="-25000" dirty="0"/>
          </a:p>
        </p:txBody>
      </p:sp>
      <p:sp>
        <p:nvSpPr>
          <p:cNvPr id="37" name="TextBox 36"/>
          <p:cNvSpPr txBox="1"/>
          <p:nvPr/>
        </p:nvSpPr>
        <p:spPr>
          <a:xfrm>
            <a:off x="990599" y="2971800"/>
            <a:ext cx="1260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Voltage V</a:t>
            </a:r>
            <a:r>
              <a:rPr lang="en-US" sz="2000" baseline="-25000" dirty="0" smtClean="0"/>
              <a:t>s</a:t>
            </a:r>
            <a:endParaRPr lang="en-US" sz="2000" baseline="-25000" dirty="0"/>
          </a:p>
        </p:txBody>
      </p:sp>
      <p:sp>
        <p:nvSpPr>
          <p:cNvPr id="38" name="TextBox 37"/>
          <p:cNvSpPr txBox="1"/>
          <p:nvPr/>
        </p:nvSpPr>
        <p:spPr>
          <a:xfrm>
            <a:off x="2895599" y="3276600"/>
            <a:ext cx="17540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Back EMF k </a:t>
            </a:r>
            <a:r>
              <a:rPr lang="en-US" sz="2000" dirty="0" err="1" smtClean="0"/>
              <a:t>d</a:t>
            </a:r>
            <a:r>
              <a:rPr lang="en-US" sz="2000" dirty="0" err="1" smtClean="0">
                <a:latin typeface="Symbol" pitchFamily="18" charset="2"/>
              </a:rPr>
              <a:t>q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sp>
        <p:nvSpPr>
          <p:cNvPr id="39" name="TextBox 38"/>
          <p:cNvSpPr txBox="1"/>
          <p:nvPr/>
        </p:nvSpPr>
        <p:spPr>
          <a:xfrm>
            <a:off x="7010399" y="914400"/>
            <a:ext cx="11971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Torque k </a:t>
            </a:r>
            <a:r>
              <a:rPr lang="en-US" sz="2000" dirty="0" err="1" smtClean="0"/>
              <a:t>i</a:t>
            </a:r>
            <a:endParaRPr lang="en-US" sz="2000" baseline="-25000" dirty="0"/>
          </a:p>
        </p:txBody>
      </p:sp>
      <p:sp>
        <p:nvSpPr>
          <p:cNvPr id="40" name="TextBox 39"/>
          <p:cNvSpPr txBox="1"/>
          <p:nvPr/>
        </p:nvSpPr>
        <p:spPr>
          <a:xfrm>
            <a:off x="7208764" y="1600200"/>
            <a:ext cx="18590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Displacement 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sp>
        <p:nvSpPr>
          <p:cNvPr id="41" name="TextBox 40"/>
          <p:cNvSpPr txBox="1"/>
          <p:nvPr/>
        </p:nvSpPr>
        <p:spPr>
          <a:xfrm>
            <a:off x="7205686" y="3886200"/>
            <a:ext cx="18119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Damping </a:t>
            </a:r>
          </a:p>
          <a:p>
            <a:r>
              <a:rPr lang="en-US" sz="2000" dirty="0" smtClean="0"/>
              <a:t>resistance b </a:t>
            </a:r>
            <a:r>
              <a:rPr lang="en-US" sz="2000" dirty="0" err="1" smtClean="0"/>
              <a:t>d</a:t>
            </a:r>
            <a:r>
              <a:rPr lang="en-US" sz="2000" dirty="0" err="1" smtClean="0">
                <a:latin typeface="Symbol" pitchFamily="18" charset="2"/>
              </a:rPr>
              <a:t>q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sp>
        <p:nvSpPr>
          <p:cNvPr id="42" name="TextBox 41"/>
          <p:cNvSpPr txBox="1"/>
          <p:nvPr/>
        </p:nvSpPr>
        <p:spPr>
          <a:xfrm>
            <a:off x="5562600" y="4267200"/>
            <a:ext cx="18279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Inertial </a:t>
            </a:r>
          </a:p>
          <a:p>
            <a:r>
              <a:rPr lang="en-US" sz="2000" dirty="0" smtClean="0"/>
              <a:t>resistance I d</a:t>
            </a:r>
            <a:r>
              <a:rPr lang="en-US" sz="2000" baseline="30000" dirty="0" smtClean="0"/>
              <a:t>2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sp>
        <p:nvSpPr>
          <p:cNvPr id="43" name="TextBox 42"/>
          <p:cNvSpPr txBox="1"/>
          <p:nvPr/>
        </p:nvSpPr>
        <p:spPr>
          <a:xfrm>
            <a:off x="762000" y="4648200"/>
            <a:ext cx="30299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Laws of electrical circuits:</a:t>
            </a:r>
          </a:p>
          <a:p>
            <a:r>
              <a:rPr lang="en-US" sz="2000" dirty="0" smtClean="0"/>
              <a:t> L </a:t>
            </a:r>
            <a:r>
              <a:rPr lang="en-US" sz="2000" dirty="0" err="1" smtClean="0"/>
              <a:t>d</a:t>
            </a:r>
            <a:r>
              <a:rPr lang="en-US" sz="2000" b="1" dirty="0" err="1" smtClean="0"/>
              <a:t>i</a:t>
            </a:r>
            <a:r>
              <a:rPr lang="en-US" sz="2000" dirty="0" smtClean="0"/>
              <a:t>/</a:t>
            </a:r>
            <a:r>
              <a:rPr lang="en-US" sz="2000" dirty="0" err="1" smtClean="0"/>
              <a:t>dt</a:t>
            </a:r>
            <a:r>
              <a:rPr lang="en-US" sz="2000" dirty="0" smtClean="0"/>
              <a:t> + R </a:t>
            </a:r>
            <a:r>
              <a:rPr lang="en-US" sz="2000" b="1" dirty="0" err="1" smtClean="0"/>
              <a:t>i</a:t>
            </a:r>
            <a:r>
              <a:rPr lang="en-US" sz="2000" b="1" dirty="0" smtClean="0"/>
              <a:t> </a:t>
            </a:r>
            <a:r>
              <a:rPr lang="en-US" sz="2000" dirty="0" smtClean="0"/>
              <a:t>+ k </a:t>
            </a:r>
            <a:r>
              <a:rPr lang="en-US" sz="2000" dirty="0" err="1" smtClean="0"/>
              <a:t>d</a:t>
            </a:r>
            <a:r>
              <a:rPr lang="en-US" sz="2000" dirty="0" err="1" smtClean="0">
                <a:latin typeface="Symbol" pitchFamily="18" charset="2"/>
              </a:rPr>
              <a:t>q</a:t>
            </a:r>
            <a:r>
              <a:rPr lang="en-US" sz="2000" dirty="0" smtClean="0"/>
              <a:t>/</a:t>
            </a:r>
            <a:r>
              <a:rPr lang="en-US" sz="2000" dirty="0" err="1" smtClean="0"/>
              <a:t>dt</a:t>
            </a:r>
            <a:r>
              <a:rPr lang="en-US" sz="2000" dirty="0" smtClean="0"/>
              <a:t> = V</a:t>
            </a:r>
            <a:r>
              <a:rPr lang="en-US" sz="2000" baseline="-25000" dirty="0" smtClean="0"/>
              <a:t>s</a:t>
            </a:r>
            <a:r>
              <a:rPr lang="en-US" sz="2000" dirty="0" smtClean="0"/>
              <a:t>  </a:t>
            </a:r>
            <a:endParaRPr lang="en-US" sz="2000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4953000" y="5410200"/>
            <a:ext cx="31906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Laws of motion for the shaft:</a:t>
            </a:r>
          </a:p>
          <a:p>
            <a:r>
              <a:rPr lang="en-US" sz="2000" dirty="0" smtClean="0"/>
              <a:t> I d</a:t>
            </a:r>
            <a:r>
              <a:rPr lang="en-US" sz="2000" baseline="30000" dirty="0" smtClean="0"/>
              <a:t>2</a:t>
            </a:r>
            <a:r>
              <a:rPr lang="en-US" sz="2000" dirty="0" smtClean="0">
                <a:latin typeface="Symbol" pitchFamily="18" charset="2"/>
              </a:rPr>
              <a:t>q</a:t>
            </a:r>
            <a:r>
              <a:rPr lang="en-US" sz="2000" dirty="0" smtClean="0"/>
              <a:t>/dt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 + b </a:t>
            </a:r>
            <a:r>
              <a:rPr lang="en-US" sz="2000" dirty="0" err="1" smtClean="0"/>
              <a:t>d</a:t>
            </a:r>
            <a:r>
              <a:rPr lang="en-US" sz="2000" dirty="0" err="1" smtClean="0">
                <a:latin typeface="Symbol" pitchFamily="18" charset="2"/>
              </a:rPr>
              <a:t>q</a:t>
            </a:r>
            <a:r>
              <a:rPr lang="en-US" sz="2000" dirty="0" smtClean="0"/>
              <a:t>/</a:t>
            </a:r>
            <a:r>
              <a:rPr lang="en-US" sz="2000" dirty="0" err="1" smtClean="0"/>
              <a:t>dt</a:t>
            </a:r>
            <a:r>
              <a:rPr lang="en-US" sz="2000" dirty="0" smtClean="0"/>
              <a:t> = k </a:t>
            </a:r>
            <a:r>
              <a:rPr lang="en-US" sz="2000" b="1" dirty="0" err="1" smtClean="0"/>
              <a:t>i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7284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60411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Proportional Controller for DC Motor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3810000"/>
            <a:ext cx="8763000" cy="2209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DC Motor modeled as a linear system with 2 state variables, 1 input variable, and 1 output variable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Feedback controller observes rotational velocity, and adjusts voltage to make it equal to desired rotational speed r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First attempt: Proportional controller (P controller)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525816" y="1672054"/>
            <a:ext cx="16764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590800" y="1905000"/>
            <a:ext cx="16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V</a:t>
            </a:r>
            <a:r>
              <a:rPr lang="en-US" sz="2000" baseline="-25000" dirty="0" smtClean="0"/>
              <a:t>s</a:t>
            </a:r>
            <a:r>
              <a:rPr lang="en-US" sz="2000" dirty="0" smtClean="0"/>
              <a:t> = K</a:t>
            </a:r>
            <a:r>
              <a:rPr lang="en-US" sz="2000" baseline="-25000" dirty="0" smtClean="0"/>
              <a:t>P</a:t>
            </a:r>
            <a:r>
              <a:rPr lang="en-US" sz="2000" dirty="0" smtClean="0"/>
              <a:t> (r - </a:t>
            </a:r>
            <a:r>
              <a:rPr lang="en-US" sz="2000" dirty="0" smtClean="0">
                <a:latin typeface="Symbol" pitchFamily="18" charset="2"/>
              </a:rPr>
              <a:t>n</a:t>
            </a:r>
            <a:r>
              <a:rPr lang="en-US" sz="2000" dirty="0" smtClean="0"/>
              <a:t>)</a:t>
            </a:r>
          </a:p>
        </p:txBody>
      </p:sp>
      <p:grpSp>
        <p:nvGrpSpPr>
          <p:cNvPr id="3" name="Group 4"/>
          <p:cNvGrpSpPr/>
          <p:nvPr/>
        </p:nvGrpSpPr>
        <p:grpSpPr>
          <a:xfrm>
            <a:off x="228600" y="1600200"/>
            <a:ext cx="2298850" cy="505598"/>
            <a:chOff x="1069872" y="1509356"/>
            <a:chExt cx="2298850" cy="505598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1981200" y="2014954"/>
              <a:ext cx="1387522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069872" y="1509356"/>
              <a:ext cx="22431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velocity r</a:t>
              </a:r>
              <a:endParaRPr lang="en-US" sz="2000" baseline="-25000" dirty="0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432703" y="1214734"/>
            <a:ext cx="12313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Controller</a:t>
            </a:r>
            <a:endParaRPr lang="en-US" sz="2000" baseline="-25000" dirty="0"/>
          </a:p>
        </p:txBody>
      </p:sp>
      <p:grpSp>
        <p:nvGrpSpPr>
          <p:cNvPr id="4" name="Group 14"/>
          <p:cNvGrpSpPr/>
          <p:nvPr/>
        </p:nvGrpSpPr>
        <p:grpSpPr>
          <a:xfrm>
            <a:off x="3664066" y="2133600"/>
            <a:ext cx="4260734" cy="773475"/>
            <a:chOff x="3664066" y="2133600"/>
            <a:chExt cx="4260734" cy="773475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7924800" y="2133600"/>
              <a:ext cx="0" cy="7663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>
              <a:off x="3664066" y="2895600"/>
              <a:ext cx="4260734" cy="0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3664066" y="2597929"/>
              <a:ext cx="0" cy="309146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33"/>
          <p:cNvGrpSpPr/>
          <p:nvPr/>
        </p:nvGrpSpPr>
        <p:grpSpPr>
          <a:xfrm>
            <a:off x="4191000" y="1225825"/>
            <a:ext cx="4765545" cy="1384085"/>
            <a:chOff x="4191000" y="1225825"/>
            <a:chExt cx="4765545" cy="1384085"/>
          </a:xfrm>
        </p:grpSpPr>
        <p:grpSp>
          <p:nvGrpSpPr>
            <p:cNvPr id="6" name="Group 12"/>
            <p:cNvGrpSpPr/>
            <p:nvPr/>
          </p:nvGrpSpPr>
          <p:grpSpPr>
            <a:xfrm>
              <a:off x="4191000" y="1225825"/>
              <a:ext cx="4765545" cy="1372104"/>
              <a:chOff x="4191000" y="1225825"/>
              <a:chExt cx="4765545" cy="1372104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5410200" y="1676400"/>
                <a:ext cx="2209800" cy="921529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5410200" y="1752600"/>
                <a:ext cx="20574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 err="1" smtClean="0"/>
                  <a:t>d</a:t>
                </a:r>
                <a:r>
                  <a:rPr lang="en-US" sz="2000" dirty="0" err="1" smtClean="0">
                    <a:latin typeface="Symbol" pitchFamily="18" charset="2"/>
                  </a:rPr>
                  <a:t>n</a:t>
                </a:r>
                <a:r>
                  <a:rPr lang="en-US" sz="2000" dirty="0" smtClean="0"/>
                  <a:t> = (k </a:t>
                </a:r>
                <a:r>
                  <a:rPr lang="en-US" sz="2000" b="1" dirty="0" err="1" smtClean="0"/>
                  <a:t>i</a:t>
                </a:r>
                <a:r>
                  <a:rPr lang="en-US" sz="2000" dirty="0" smtClean="0"/>
                  <a:t> -  b </a:t>
                </a:r>
                <a:r>
                  <a:rPr lang="en-US" sz="2000" dirty="0" smtClean="0">
                    <a:latin typeface="Symbol" pitchFamily="18" charset="2"/>
                  </a:rPr>
                  <a:t>n</a:t>
                </a:r>
                <a:r>
                  <a:rPr lang="en-US" sz="2000" dirty="0" smtClean="0"/>
                  <a:t>) / I</a:t>
                </a:r>
              </a:p>
            </p:txBody>
          </p:sp>
          <p:grpSp>
            <p:nvGrpSpPr>
              <p:cNvPr id="7" name="Group 4"/>
              <p:cNvGrpSpPr/>
              <p:nvPr/>
            </p:nvGrpSpPr>
            <p:grpSpPr>
              <a:xfrm>
                <a:off x="4191000" y="1676400"/>
                <a:ext cx="1260217" cy="460765"/>
                <a:chOff x="1951000" y="1661756"/>
                <a:chExt cx="1260217" cy="460765"/>
              </a:xfrm>
            </p:grpSpPr>
            <p:cxnSp>
              <p:nvCxnSpPr>
                <p:cNvPr id="39" name="Straight Arrow Connector 38"/>
                <p:cNvCxnSpPr>
                  <a:endCxn id="28" idx="1"/>
                </p:cNvCxnSpPr>
                <p:nvPr/>
              </p:nvCxnSpPr>
              <p:spPr>
                <a:xfrm>
                  <a:off x="1981200" y="2110144"/>
                  <a:ext cx="1189000" cy="12377"/>
                </a:xfrm>
                <a:prstGeom prst="straightConnector1">
                  <a:avLst/>
                </a:prstGeom>
                <a:ln w="25400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/>
                <p:cNvSpPr txBox="1"/>
                <p:nvPr/>
              </p:nvSpPr>
              <p:spPr>
                <a:xfrm>
                  <a:off x="1951000" y="1661756"/>
                  <a:ext cx="126021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/>
                    <a:t>Voltage V</a:t>
                  </a:r>
                  <a:r>
                    <a:rPr lang="en-US" sz="2000" baseline="-25000" dirty="0" smtClean="0"/>
                    <a:t>s</a:t>
                  </a:r>
                  <a:endParaRPr lang="en-US" sz="2000" baseline="-25000" dirty="0"/>
                </a:p>
              </p:txBody>
            </p:sp>
          </p:grpSp>
          <p:grpSp>
            <p:nvGrpSpPr>
              <p:cNvPr id="8" name="Group 20"/>
              <p:cNvGrpSpPr/>
              <p:nvPr/>
            </p:nvGrpSpPr>
            <p:grpSpPr>
              <a:xfrm>
                <a:off x="7620000" y="1371600"/>
                <a:ext cx="1336545" cy="762000"/>
                <a:chOff x="2773278" y="1380412"/>
                <a:chExt cx="1336545" cy="762000"/>
              </a:xfrm>
            </p:grpSpPr>
            <p:cxnSp>
              <p:nvCxnSpPr>
                <p:cNvPr id="22" name="Straight Arrow Connector 21"/>
                <p:cNvCxnSpPr/>
                <p:nvPr/>
              </p:nvCxnSpPr>
              <p:spPr>
                <a:xfrm>
                  <a:off x="2773278" y="2142412"/>
                  <a:ext cx="914400" cy="0"/>
                </a:xfrm>
                <a:prstGeom prst="straightConnector1">
                  <a:avLst/>
                </a:prstGeom>
                <a:ln w="25400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/>
                <p:cNvSpPr txBox="1"/>
                <p:nvPr/>
              </p:nvSpPr>
              <p:spPr>
                <a:xfrm>
                  <a:off x="2849478" y="1380412"/>
                  <a:ext cx="1260345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/>
                    <a:t>Rotational</a:t>
                  </a:r>
                </a:p>
                <a:p>
                  <a:r>
                    <a:rPr lang="en-US" sz="2000" dirty="0" smtClean="0"/>
                    <a:t>velocity </a:t>
                  </a:r>
                  <a:r>
                    <a:rPr lang="en-US" sz="2000" dirty="0" smtClean="0">
                      <a:latin typeface="Symbol" pitchFamily="18" charset="2"/>
                    </a:rPr>
                    <a:t>n</a:t>
                  </a:r>
                  <a:r>
                    <a:rPr lang="en-US" sz="2000" dirty="0" smtClean="0"/>
                    <a:t> </a:t>
                  </a:r>
                  <a:endParaRPr lang="en-US" sz="2000" baseline="-25000" dirty="0"/>
                </a:p>
              </p:txBody>
            </p:sp>
          </p:grpSp>
          <p:sp>
            <p:nvSpPr>
              <p:cNvPr id="14" name="TextBox 13"/>
              <p:cNvSpPr txBox="1"/>
              <p:nvPr/>
            </p:nvSpPr>
            <p:spPr>
              <a:xfrm>
                <a:off x="5525845" y="1225825"/>
                <a:ext cx="119847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DC Motor</a:t>
                </a:r>
                <a:endParaRPr lang="en-US" sz="2000" baseline="-25000" dirty="0"/>
              </a:p>
            </p:txBody>
          </p:sp>
        </p:grpSp>
        <p:sp>
          <p:nvSpPr>
            <p:cNvPr id="32" name="TextBox 31"/>
            <p:cNvSpPr txBox="1"/>
            <p:nvPr/>
          </p:nvSpPr>
          <p:spPr>
            <a:xfrm>
              <a:off x="5410200" y="2209800"/>
              <a:ext cx="2362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 smtClean="0"/>
                <a:t>d</a:t>
              </a:r>
              <a:r>
                <a:rPr lang="en-US" sz="2000" b="1" dirty="0" err="1" smtClean="0"/>
                <a:t>i</a:t>
              </a:r>
              <a:r>
                <a:rPr lang="en-US" sz="2000" dirty="0" smtClean="0"/>
                <a:t> = (V</a:t>
              </a:r>
              <a:r>
                <a:rPr lang="en-US" sz="2000" baseline="-25000" dirty="0" smtClean="0"/>
                <a:t>s</a:t>
              </a:r>
              <a:r>
                <a:rPr lang="en-US" sz="2000" dirty="0" smtClean="0"/>
                <a:t> - k </a:t>
              </a:r>
              <a:r>
                <a:rPr lang="en-US" sz="2000" dirty="0" smtClean="0">
                  <a:latin typeface="Symbol" pitchFamily="18" charset="2"/>
                </a:rPr>
                <a:t>n</a:t>
              </a:r>
              <a:r>
                <a:rPr lang="en-US" sz="2000" dirty="0" smtClean="0"/>
                <a:t> - R </a:t>
              </a:r>
              <a:r>
                <a:rPr lang="en-US" sz="2000" b="1" dirty="0" err="1" smtClean="0"/>
                <a:t>i</a:t>
              </a:r>
              <a:r>
                <a:rPr lang="en-US" sz="2000" dirty="0" smtClean="0"/>
                <a:t>) / L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830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9289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21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Object 29"/>
          <p:cNvGraphicFramePr>
            <a:graphicFrameLocks noChangeAspect="1"/>
          </p:cNvGraphicFramePr>
          <p:nvPr/>
        </p:nvGraphicFramePr>
        <p:xfrm>
          <a:off x="-914400" y="-152400"/>
          <a:ext cx="6172200" cy="7996373"/>
        </p:xfrm>
        <a:graphic>
          <a:graphicData uri="http://schemas.openxmlformats.org/presentationml/2006/ole">
            <p:oleObj spid="_x0000_s99330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Step Response of P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4267200" y="1905000"/>
            <a:ext cx="4876800" cy="4038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Step response: How will system output change if at time 0, with </a:t>
            </a:r>
            <a:r>
              <a:rPr lang="en-US" sz="2000" dirty="0" smtClean="0">
                <a:latin typeface="Symbol" pitchFamily="18" charset="2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0, we change reference input r to 1?</a:t>
            </a:r>
          </a:p>
          <a:p>
            <a:pPr>
              <a:buNone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Plotted using MATLAB (see notes for values of various parameters)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Beyond stability and convergence, what are desired characteristics of the response?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99332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9289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896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Continuous-time Component Car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590800" cy="2057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965312" y="238324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185170" y="1890904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v</a:t>
            </a:r>
            <a:endParaRPr lang="en-US" sz="2000" baseline="-25000" dirty="0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2431575" y="24003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737131" y="1883167"/>
            <a:ext cx="303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</a:t>
            </a:r>
            <a:endParaRPr lang="en-US" sz="2000" baseline="-25000" dirty="0"/>
          </a:p>
        </p:txBody>
      </p:sp>
      <p:cxnSp>
        <p:nvCxnSpPr>
          <p:cNvPr id="21" name="Straight Connector 20"/>
          <p:cNvCxnSpPr/>
          <p:nvPr/>
        </p:nvCxnSpPr>
        <p:spPr>
          <a:xfrm>
            <a:off x="3374512" y="2625384"/>
            <a:ext cx="25908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657600" y="2667000"/>
            <a:ext cx="1233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dx = v;</a:t>
            </a:r>
            <a:endParaRPr lang="en-US" sz="2000" baseline="-25000" dirty="0"/>
          </a:p>
        </p:txBody>
      </p:sp>
      <p:sp>
        <p:nvSpPr>
          <p:cNvPr id="23" name="TextBox 22"/>
          <p:cNvSpPr txBox="1"/>
          <p:nvPr/>
        </p:nvSpPr>
        <p:spPr>
          <a:xfrm>
            <a:off x="3647418" y="3054263"/>
            <a:ext cx="2123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dv = (F - </a:t>
            </a:r>
            <a:r>
              <a:rPr lang="en-US" sz="2000" dirty="0" err="1" smtClean="0"/>
              <a:t>kv</a:t>
            </a:r>
            <a:r>
              <a:rPr lang="en-US" sz="2000" dirty="0" smtClean="0"/>
              <a:t>) / m;</a:t>
            </a:r>
            <a:endParaRPr lang="en-US" sz="2000" baseline="-25000" dirty="0"/>
          </a:p>
        </p:txBody>
      </p:sp>
      <p:sp>
        <p:nvSpPr>
          <p:cNvPr id="24" name="TextBox 23"/>
          <p:cNvSpPr txBox="1"/>
          <p:nvPr/>
        </p:nvSpPr>
        <p:spPr>
          <a:xfrm>
            <a:off x="3586474" y="1600200"/>
            <a:ext cx="21234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</a:t>
            </a:r>
            <a:r>
              <a:rPr lang="en-US" sz="2000" dirty="0" smtClean="0"/>
              <a:t>real x</a:t>
            </a:r>
            <a:r>
              <a:rPr lang="en-US" sz="2000" baseline="-25000" dirty="0" smtClean="0"/>
              <a:t>L</a:t>
            </a:r>
            <a:r>
              <a:rPr lang="en-US" sz="2000" dirty="0" smtClean="0"/>
              <a:t> &lt;= x &lt;= </a:t>
            </a:r>
            <a:r>
              <a:rPr lang="en-US" sz="2000" dirty="0" err="1" smtClean="0"/>
              <a:t>x</a:t>
            </a:r>
            <a:r>
              <a:rPr lang="en-US" sz="2000" baseline="-25000" dirty="0" err="1" smtClean="0"/>
              <a:t>U</a:t>
            </a:r>
            <a:r>
              <a:rPr lang="en-US" sz="2000" dirty="0" smtClean="0"/>
              <a:t>;</a:t>
            </a:r>
          </a:p>
          <a:p>
            <a:r>
              <a:rPr lang="en-US" sz="2000" dirty="0"/>
              <a:t>  </a:t>
            </a:r>
            <a:r>
              <a:rPr lang="en-US" sz="2000" dirty="0" smtClean="0"/>
              <a:t>       </a:t>
            </a:r>
            <a:r>
              <a:rPr lang="en-US" sz="2000" dirty="0" err="1" smtClean="0">
                <a:solidFill>
                  <a:prstClr val="black"/>
                </a:solidFill>
              </a:rPr>
              <a:t>v</a:t>
            </a:r>
            <a:r>
              <a:rPr lang="en-US" sz="2000" baseline="-25000" dirty="0" err="1" smtClean="0">
                <a:solidFill>
                  <a:prstClr val="black"/>
                </a:solidFill>
              </a:rPr>
              <a:t>L</a:t>
            </a:r>
            <a:r>
              <a:rPr lang="en-US" sz="2000" dirty="0" smtClean="0"/>
              <a:t> &lt;= v &lt;= </a:t>
            </a:r>
            <a:r>
              <a:rPr lang="en-US" sz="2000" dirty="0" err="1"/>
              <a:t>v</a:t>
            </a:r>
            <a:r>
              <a:rPr lang="en-US" sz="2000" baseline="-25000" dirty="0" err="1" smtClean="0"/>
              <a:t>U</a:t>
            </a:r>
            <a:endParaRPr lang="en-US" sz="2000" baseline="-25000" dirty="0"/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223068" y="3962400"/>
            <a:ext cx="8893688" cy="1929475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each state variable x, its rate of change dx/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defined using an expression over input and state variables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each output variable, its value is defined using an expression over input and state variables.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6866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173226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Object 29"/>
          <p:cNvGraphicFramePr>
            <a:graphicFrameLocks noChangeAspect="1"/>
          </p:cNvGraphicFramePr>
          <p:nvPr/>
        </p:nvGraphicFramePr>
        <p:xfrm>
          <a:off x="-914400" y="-152400"/>
          <a:ext cx="6172200" cy="7996373"/>
        </p:xfrm>
        <a:graphic>
          <a:graphicData uri="http://schemas.openxmlformats.org/presentationml/2006/ole">
            <p:oleObj spid="_x0000_s100354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10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Characteristics of the Step Response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4267200" y="1676400"/>
            <a:ext cx="4876800" cy="43434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Overshoot: Difference between maximum output value and reference value (12% in this plot)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Rise Time: Time at which the output value crosses reference value (0.15sec in this plot)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Settling Time: Time at which output value reaches steady-state value (0.8sec in this plot)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omic Sans MS" pitchFamily="66" charset="0"/>
              </a:rPr>
              <a:t>Steady State Error: Difference between steady-state output value and reference (10% in this plot)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0356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9289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Object 29"/>
          <p:cNvGraphicFramePr>
            <a:graphicFrameLocks noChangeAspect="1"/>
          </p:cNvGraphicFramePr>
          <p:nvPr/>
        </p:nvGraphicFramePr>
        <p:xfrm>
          <a:off x="-914400" y="-152400"/>
          <a:ext cx="6172200" cy="7996373"/>
        </p:xfrm>
        <a:graphic>
          <a:graphicData uri="http://schemas.openxmlformats.org/presentationml/2006/ole">
            <p:oleObj spid="_x0000_s101378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10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Improving the Step Response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4267200" y="1676400"/>
            <a:ext cx="4876800" cy="4343400"/>
          </a:xfrm>
        </p:spPr>
        <p:txBody>
          <a:bodyPr>
            <a:normAutofit/>
          </a:bodyPr>
          <a:lstStyle/>
          <a:p>
            <a:pPr marL="457200" indent="-457200"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Performance of the P-controller depends on the value of the proportional gain constant K</a:t>
            </a:r>
            <a:r>
              <a:rPr lang="en-US" sz="2000" baseline="-25000" dirty="0" smtClean="0">
                <a:latin typeface="Comic Sans MS" pitchFamily="66" charset="0"/>
              </a:rPr>
              <a:t>P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What happens if we increase it?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Rise time decreases, but overshoot increases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Steady-state error remains!</a:t>
            </a:r>
          </a:p>
          <a:p>
            <a:pPr marL="457200" indent="-457200"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Solution: Use Integral and Derivative Gains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1380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9289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PID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"/>
          <p:cNvGrpSpPr/>
          <p:nvPr/>
        </p:nvGrpSpPr>
        <p:grpSpPr>
          <a:xfrm>
            <a:off x="76200" y="3048000"/>
            <a:ext cx="1379993" cy="457200"/>
            <a:chOff x="1984272" y="1585556"/>
            <a:chExt cx="1379993" cy="457200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2441472" y="2042756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984272" y="1585556"/>
              <a:ext cx="13799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Reference r</a:t>
              </a:r>
              <a:endParaRPr lang="en-US" sz="2000" baseline="-25000" dirty="0"/>
            </a:p>
          </p:txBody>
        </p:sp>
      </p:grpSp>
      <p:grpSp>
        <p:nvGrpSpPr>
          <p:cNvPr id="4" name="Group 30"/>
          <p:cNvGrpSpPr/>
          <p:nvPr/>
        </p:nvGrpSpPr>
        <p:grpSpPr>
          <a:xfrm>
            <a:off x="2971800" y="1447800"/>
            <a:ext cx="1495025" cy="990600"/>
            <a:chOff x="2971800" y="3352800"/>
            <a:chExt cx="1495025" cy="990600"/>
          </a:xfrm>
        </p:grpSpPr>
        <p:sp>
          <p:nvSpPr>
            <p:cNvPr id="16" name="Rectangle 15"/>
            <p:cNvSpPr/>
            <p:nvPr/>
          </p:nvSpPr>
          <p:spPr>
            <a:xfrm>
              <a:off x="2971800" y="3733800"/>
              <a:ext cx="14478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971800" y="3810000"/>
              <a:ext cx="1371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u</a:t>
              </a:r>
              <a:r>
                <a:rPr lang="en-US" sz="2000" baseline="-25000" dirty="0" smtClean="0"/>
                <a:t>P</a:t>
              </a:r>
              <a:r>
                <a:rPr lang="en-US" sz="2000" dirty="0" smtClean="0"/>
                <a:t> = K</a:t>
              </a:r>
              <a:r>
                <a:rPr lang="en-US" sz="2000" baseline="-25000" dirty="0" smtClean="0"/>
                <a:t>P</a:t>
              </a:r>
              <a:r>
                <a:rPr lang="en-US" sz="2000" dirty="0" smtClean="0"/>
                <a:t> e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971800" y="3352800"/>
              <a:ext cx="149502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Proportional</a:t>
              </a:r>
              <a:endParaRPr lang="en-US" sz="2000" baseline="-25000" dirty="0"/>
            </a:p>
          </p:txBody>
        </p:sp>
      </p:grpSp>
      <p:grpSp>
        <p:nvGrpSpPr>
          <p:cNvPr id="5" name="Group 14"/>
          <p:cNvGrpSpPr/>
          <p:nvPr/>
        </p:nvGrpSpPr>
        <p:grpSpPr>
          <a:xfrm>
            <a:off x="1600200" y="3352800"/>
            <a:ext cx="6699134" cy="2438403"/>
            <a:chOff x="3664066" y="2133600"/>
            <a:chExt cx="4260734" cy="773476"/>
          </a:xfrm>
        </p:grpSpPr>
        <p:cxnSp>
          <p:nvCxnSpPr>
            <p:cNvPr id="24" name="Straight Arrow Connector 23"/>
            <p:cNvCxnSpPr/>
            <p:nvPr/>
          </p:nvCxnSpPr>
          <p:spPr>
            <a:xfrm>
              <a:off x="7924800" y="2133600"/>
              <a:ext cx="0" cy="766346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flipV="1">
              <a:off x="3664066" y="2895600"/>
              <a:ext cx="4260734" cy="11475"/>
            </a:xfrm>
            <a:prstGeom prst="straightConnector1">
              <a:avLst/>
            </a:prstGeom>
            <a:ln w="25400"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endCxn id="49" idx="4"/>
            </p:cNvCxnSpPr>
            <p:nvPr/>
          </p:nvCxnSpPr>
          <p:spPr>
            <a:xfrm flipV="1">
              <a:off x="3664066" y="2254455"/>
              <a:ext cx="24232" cy="65262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20"/>
          <p:cNvGrpSpPr/>
          <p:nvPr/>
        </p:nvGrpSpPr>
        <p:grpSpPr>
          <a:xfrm>
            <a:off x="7981502" y="2895600"/>
            <a:ext cx="1162498" cy="457200"/>
            <a:chOff x="2753780" y="1685212"/>
            <a:chExt cx="1162498" cy="45720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773278" y="2142412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753780" y="1685212"/>
              <a:ext cx="11624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Output y </a:t>
              </a:r>
              <a:endParaRPr lang="en-US" sz="2000" baseline="-25000" dirty="0"/>
            </a:p>
          </p:txBody>
        </p:sp>
      </p:grpSp>
      <p:grpSp>
        <p:nvGrpSpPr>
          <p:cNvPr id="7" name="Group 33"/>
          <p:cNvGrpSpPr/>
          <p:nvPr/>
        </p:nvGrpSpPr>
        <p:grpSpPr>
          <a:xfrm>
            <a:off x="6781800" y="3048000"/>
            <a:ext cx="1219200" cy="685800"/>
            <a:chOff x="6477000" y="3505201"/>
            <a:chExt cx="1219200" cy="685800"/>
          </a:xfrm>
        </p:grpSpPr>
        <p:sp>
          <p:nvSpPr>
            <p:cNvPr id="28" name="Rectangle 27"/>
            <p:cNvSpPr/>
            <p:nvPr/>
          </p:nvSpPr>
          <p:spPr>
            <a:xfrm>
              <a:off x="6477000" y="3505201"/>
              <a:ext cx="1219200" cy="685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705600" y="3657601"/>
              <a:ext cx="7192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Plant</a:t>
              </a:r>
              <a:endParaRPr lang="en-US" sz="2000" baseline="-25000" dirty="0"/>
            </a:p>
          </p:txBody>
        </p:sp>
      </p:grpSp>
      <p:grpSp>
        <p:nvGrpSpPr>
          <p:cNvPr id="8" name="Group 42"/>
          <p:cNvGrpSpPr/>
          <p:nvPr/>
        </p:nvGrpSpPr>
        <p:grpSpPr>
          <a:xfrm>
            <a:off x="2971800" y="2667000"/>
            <a:ext cx="1447800" cy="1162110"/>
            <a:chOff x="3048000" y="3200400"/>
            <a:chExt cx="1447800" cy="1162110"/>
          </a:xfrm>
        </p:grpSpPr>
        <p:sp>
          <p:nvSpPr>
            <p:cNvPr id="38" name="Rectangle 37"/>
            <p:cNvSpPr/>
            <p:nvPr/>
          </p:nvSpPr>
          <p:spPr>
            <a:xfrm>
              <a:off x="3048000" y="3581400"/>
              <a:ext cx="1447800" cy="762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048000" y="3962400"/>
              <a:ext cx="1371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 smtClean="0"/>
                <a:t>u</a:t>
              </a:r>
              <a:r>
                <a:rPr lang="en-US" sz="2000" baseline="-25000" dirty="0" err="1" smtClean="0"/>
                <a:t>I</a:t>
              </a:r>
              <a:r>
                <a:rPr lang="en-US" sz="2000" dirty="0" smtClean="0"/>
                <a:t> = K</a:t>
              </a:r>
              <a:r>
                <a:rPr lang="en-US" sz="2000" baseline="-25000" dirty="0" smtClean="0"/>
                <a:t>I</a:t>
              </a:r>
              <a:r>
                <a:rPr lang="en-US" sz="2000" dirty="0" smtClean="0"/>
                <a:t> x</a:t>
              </a:r>
              <a:r>
                <a:rPr lang="en-US" sz="2000" baseline="-25000" dirty="0" smtClean="0"/>
                <a:t>I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048000" y="3200400"/>
              <a:ext cx="9805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Integral</a:t>
              </a:r>
              <a:endParaRPr lang="en-US" sz="2000" baseline="-250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048000" y="3581400"/>
              <a:ext cx="13716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 smtClean="0"/>
                <a:t>dx</a:t>
              </a:r>
              <a:r>
                <a:rPr lang="en-US" sz="2000" baseline="-25000" dirty="0" err="1" smtClean="0"/>
                <a:t>I</a:t>
              </a:r>
              <a:r>
                <a:rPr lang="en-US" sz="2000" dirty="0" smtClean="0"/>
                <a:t> = e</a:t>
              </a:r>
              <a:endParaRPr lang="en-US" sz="2000" baseline="-25000" dirty="0" smtClean="0"/>
            </a:p>
          </p:txBody>
        </p:sp>
      </p:grpSp>
      <p:grpSp>
        <p:nvGrpSpPr>
          <p:cNvPr id="9" name="Group 44"/>
          <p:cNvGrpSpPr/>
          <p:nvPr/>
        </p:nvGrpSpPr>
        <p:grpSpPr>
          <a:xfrm>
            <a:off x="2971800" y="4114800"/>
            <a:ext cx="1600200" cy="990600"/>
            <a:chOff x="2971800" y="3352800"/>
            <a:chExt cx="1600200" cy="990600"/>
          </a:xfrm>
        </p:grpSpPr>
        <p:sp>
          <p:nvSpPr>
            <p:cNvPr id="46" name="Rectangle 45"/>
            <p:cNvSpPr/>
            <p:nvPr/>
          </p:nvSpPr>
          <p:spPr>
            <a:xfrm>
              <a:off x="2971800" y="3733800"/>
              <a:ext cx="14478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971800" y="3810000"/>
              <a:ext cx="1600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 smtClean="0"/>
                <a:t>u</a:t>
              </a:r>
              <a:r>
                <a:rPr lang="en-US" sz="2000" baseline="-25000" dirty="0" err="1" smtClean="0"/>
                <a:t>D</a:t>
              </a:r>
              <a:r>
                <a:rPr lang="en-US" sz="2000" dirty="0" smtClean="0"/>
                <a:t> = K</a:t>
              </a:r>
              <a:r>
                <a:rPr lang="en-US" sz="2000" baseline="-25000" dirty="0" smtClean="0"/>
                <a:t>D</a:t>
              </a:r>
              <a:r>
                <a:rPr lang="en-US" sz="2000" dirty="0" smtClean="0"/>
                <a:t> de/</a:t>
              </a:r>
              <a:r>
                <a:rPr lang="en-US" sz="2000" dirty="0" err="1" smtClean="0"/>
                <a:t>dt</a:t>
              </a:r>
              <a:endParaRPr lang="en-US" sz="2000" dirty="0" smtClean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971800" y="3352800"/>
              <a:ext cx="123880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Derivative</a:t>
              </a:r>
              <a:endParaRPr lang="en-US" sz="2000" baseline="-25000" dirty="0"/>
            </a:p>
          </p:txBody>
        </p:sp>
      </p:grpSp>
      <p:grpSp>
        <p:nvGrpSpPr>
          <p:cNvPr id="10" name="Group 4"/>
          <p:cNvGrpSpPr/>
          <p:nvPr/>
        </p:nvGrpSpPr>
        <p:grpSpPr>
          <a:xfrm>
            <a:off x="1828800" y="3124200"/>
            <a:ext cx="1143000" cy="400110"/>
            <a:chOff x="2212872" y="1585556"/>
            <a:chExt cx="1143000" cy="400110"/>
          </a:xfrm>
        </p:grpSpPr>
        <p:cxnSp>
          <p:nvCxnSpPr>
            <p:cNvPr id="53" name="Straight Arrow Connector 52"/>
            <p:cNvCxnSpPr>
              <a:stCxn id="49" idx="6"/>
            </p:cNvCxnSpPr>
            <p:nvPr/>
          </p:nvCxnSpPr>
          <p:spPr>
            <a:xfrm>
              <a:off x="2212872" y="1966556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2289072" y="1585556"/>
              <a:ext cx="8955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Error e</a:t>
              </a:r>
              <a:endParaRPr lang="en-US" sz="2000" baseline="-25000" dirty="0"/>
            </a:p>
          </p:txBody>
        </p:sp>
      </p:grpSp>
      <p:grpSp>
        <p:nvGrpSpPr>
          <p:cNvPr id="11" name="Group 64"/>
          <p:cNvGrpSpPr/>
          <p:nvPr/>
        </p:nvGrpSpPr>
        <p:grpSpPr>
          <a:xfrm>
            <a:off x="1447800" y="3276600"/>
            <a:ext cx="381000" cy="457200"/>
            <a:chOff x="1447800" y="3276600"/>
            <a:chExt cx="381000" cy="457200"/>
          </a:xfrm>
        </p:grpSpPr>
        <p:sp>
          <p:nvSpPr>
            <p:cNvPr id="49" name="Oval 48"/>
            <p:cNvSpPr/>
            <p:nvPr/>
          </p:nvSpPr>
          <p:spPr>
            <a:xfrm>
              <a:off x="1447800" y="3276600"/>
              <a:ext cx="381000" cy="4572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477839" y="3320534"/>
              <a:ext cx="320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Symbol" pitchFamily="18" charset="2"/>
                </a:rPr>
                <a:t>S</a:t>
              </a:r>
              <a:endParaRPr lang="en-US" dirty="0">
                <a:latin typeface="Symbol" pitchFamily="18" charset="2"/>
              </a:endParaRPr>
            </a:p>
          </p:txBody>
        </p:sp>
      </p:grpSp>
      <p:grpSp>
        <p:nvGrpSpPr>
          <p:cNvPr id="12" name="Group 65"/>
          <p:cNvGrpSpPr/>
          <p:nvPr/>
        </p:nvGrpSpPr>
        <p:grpSpPr>
          <a:xfrm>
            <a:off x="5410200" y="3124200"/>
            <a:ext cx="381000" cy="457200"/>
            <a:chOff x="1447800" y="3276600"/>
            <a:chExt cx="381000" cy="457200"/>
          </a:xfrm>
        </p:grpSpPr>
        <p:sp>
          <p:nvSpPr>
            <p:cNvPr id="67" name="Oval 66"/>
            <p:cNvSpPr/>
            <p:nvPr/>
          </p:nvSpPr>
          <p:spPr>
            <a:xfrm>
              <a:off x="1447800" y="3276600"/>
              <a:ext cx="381000" cy="4572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477839" y="3320534"/>
              <a:ext cx="320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Symbol" pitchFamily="18" charset="2"/>
                </a:rPr>
                <a:t>S</a:t>
              </a:r>
              <a:endParaRPr lang="en-US" dirty="0">
                <a:latin typeface="Symbol" pitchFamily="18" charset="2"/>
              </a:endParaRPr>
            </a:p>
          </p:txBody>
        </p:sp>
      </p:grpSp>
      <p:grpSp>
        <p:nvGrpSpPr>
          <p:cNvPr id="13" name="Group 4"/>
          <p:cNvGrpSpPr/>
          <p:nvPr/>
        </p:nvGrpSpPr>
        <p:grpSpPr>
          <a:xfrm>
            <a:off x="5638800" y="2895600"/>
            <a:ext cx="1146404" cy="457200"/>
            <a:chOff x="2517672" y="1433156"/>
            <a:chExt cx="1146404" cy="457200"/>
          </a:xfrm>
        </p:grpSpPr>
        <p:cxnSp>
          <p:nvCxnSpPr>
            <p:cNvPr id="70" name="Straight Arrow Connector 69"/>
            <p:cNvCxnSpPr>
              <a:stCxn id="67" idx="6"/>
            </p:cNvCxnSpPr>
            <p:nvPr/>
          </p:nvCxnSpPr>
          <p:spPr>
            <a:xfrm>
              <a:off x="2670072" y="1890356"/>
              <a:ext cx="990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2517672" y="1433156"/>
              <a:ext cx="11464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Control u</a:t>
              </a:r>
              <a:endParaRPr lang="en-US" sz="2000" baseline="-25000" dirty="0"/>
            </a:p>
          </p:txBody>
        </p:sp>
      </p:grpSp>
      <p:cxnSp>
        <p:nvCxnSpPr>
          <p:cNvPr id="75" name="Straight Arrow Connector 74"/>
          <p:cNvCxnSpPr/>
          <p:nvPr/>
        </p:nvCxnSpPr>
        <p:spPr>
          <a:xfrm>
            <a:off x="2286000" y="3505200"/>
            <a:ext cx="0" cy="1219200"/>
          </a:xfrm>
          <a:prstGeom prst="straightConnector1">
            <a:avLst/>
          </a:prstGeom>
          <a:ln w="254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2286000" y="47244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2286000" y="21336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2286000" y="2133600"/>
            <a:ext cx="0" cy="1371600"/>
          </a:xfrm>
          <a:prstGeom prst="straightConnector1">
            <a:avLst/>
          </a:prstGeom>
          <a:ln w="254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endCxn id="67" idx="2"/>
          </p:cNvCxnSpPr>
          <p:nvPr/>
        </p:nvCxnSpPr>
        <p:spPr>
          <a:xfrm>
            <a:off x="4419600" y="3352800"/>
            <a:ext cx="990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>
            <a:off x="5562600" y="2133600"/>
            <a:ext cx="0" cy="990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/>
          <p:nvPr/>
        </p:nvCxnSpPr>
        <p:spPr>
          <a:xfrm flipV="1">
            <a:off x="5562600" y="3581400"/>
            <a:ext cx="0" cy="1219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H="1">
            <a:off x="4419600" y="4800600"/>
            <a:ext cx="1143000" cy="0"/>
          </a:xfrm>
          <a:prstGeom prst="straightConnector1">
            <a:avLst/>
          </a:prstGeom>
          <a:ln w="254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H="1">
            <a:off x="4419600" y="2133600"/>
            <a:ext cx="1143000" cy="0"/>
          </a:xfrm>
          <a:prstGeom prst="straightConnector1">
            <a:avLst/>
          </a:prstGeom>
          <a:ln w="254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4495800" y="1676400"/>
            <a:ext cx="4651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</a:t>
            </a:r>
            <a:r>
              <a:rPr lang="en-US" sz="2000" baseline="-25000" dirty="0" smtClean="0"/>
              <a:t>P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sp>
        <p:nvSpPr>
          <p:cNvPr id="104" name="TextBox 103"/>
          <p:cNvSpPr txBox="1"/>
          <p:nvPr/>
        </p:nvSpPr>
        <p:spPr>
          <a:xfrm>
            <a:off x="4495800" y="2895600"/>
            <a:ext cx="42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u</a:t>
            </a:r>
            <a:r>
              <a:rPr lang="en-US" sz="2000" baseline="-25000" dirty="0" err="1" smtClean="0"/>
              <a:t>I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sp>
        <p:nvSpPr>
          <p:cNvPr id="105" name="TextBox 104"/>
          <p:cNvSpPr txBox="1"/>
          <p:nvPr/>
        </p:nvSpPr>
        <p:spPr>
          <a:xfrm>
            <a:off x="4495800" y="4343400"/>
            <a:ext cx="4828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u</a:t>
            </a:r>
            <a:r>
              <a:rPr lang="en-US" sz="2000" baseline="-25000" dirty="0" err="1" smtClean="0"/>
              <a:t>D</a:t>
            </a:r>
            <a:r>
              <a:rPr lang="en-US" sz="2000" dirty="0" smtClean="0"/>
              <a:t> </a:t>
            </a:r>
            <a:endParaRPr lang="en-US" sz="2000" baseline="-25000" dirty="0"/>
          </a:p>
        </p:txBody>
      </p:sp>
      <p:sp>
        <p:nvSpPr>
          <p:cNvPr id="106" name="TextBox 105"/>
          <p:cNvSpPr txBox="1"/>
          <p:nvPr/>
        </p:nvSpPr>
        <p:spPr>
          <a:xfrm>
            <a:off x="1371600" y="3657600"/>
            <a:ext cx="263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-</a:t>
            </a:r>
            <a:endParaRPr lang="en-US" sz="2000" baseline="-25000" dirty="0"/>
          </a:p>
        </p:txBody>
      </p:sp>
      <p:grpSp>
        <p:nvGrpSpPr>
          <p:cNvPr id="60" name="Group 5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2403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9289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  <p:bldP spid="104" grpId="0"/>
      <p:bldP spid="105" grpId="0"/>
      <p:bldP spid="106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PID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304800" y="1371600"/>
            <a:ext cx="8686800" cy="4495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</a:t>
            </a:r>
            <a:r>
              <a:rPr lang="en-US" sz="2000" b="1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(t) is the error signal, then the output </a:t>
            </a:r>
            <a:r>
              <a:rPr lang="en-US" sz="2000" b="1" dirty="0" smtClean="0">
                <a:latin typeface="Comic Sans MS" pitchFamily="66" charset="0"/>
              </a:rPr>
              <a:t>u</a:t>
            </a:r>
            <a:r>
              <a:rPr lang="en-US" sz="2000" dirty="0" smtClean="0">
                <a:latin typeface="Comic Sans MS" pitchFamily="66" charset="0"/>
              </a:rPr>
              <a:t>(t) of the PID controller is sum of 3 terms: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Proportional term: K</a:t>
            </a:r>
            <a:r>
              <a:rPr lang="en-US" sz="2000" baseline="-25000" dirty="0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(t), K</a:t>
            </a:r>
            <a:r>
              <a:rPr lang="en-US" sz="2000" baseline="-25000" dirty="0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 is called proportional gain (response to current error)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Integral term: K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Integral[0, t] </a:t>
            </a:r>
            <a:r>
              <a:rPr lang="en-US" sz="2000" b="1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smtClean="0">
                <a:latin typeface="Symbol" pitchFamily="18" charset="2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 err="1" smtClean="0">
                <a:latin typeface="Comic Sans MS" pitchFamily="66" charset="0"/>
              </a:rPr>
              <a:t>d</a:t>
            </a:r>
            <a:r>
              <a:rPr lang="en-US" sz="2000" dirty="0" err="1" smtClean="0">
                <a:latin typeface="Symbol" pitchFamily="18" charset="2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, K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is integral gain (response to error accumulated so far)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Derivative term: K</a:t>
            </a:r>
            <a:r>
              <a:rPr lang="en-US" sz="2000" baseline="-25000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(d/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b="1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(t), K</a:t>
            </a:r>
            <a:r>
              <a:rPr lang="en-US" sz="2000" baseline="-25000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is derivative gain (response to current rate of change of error)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Special cases of controllers: P, PD, PI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3427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60411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-914400" y="-348607"/>
          <a:ext cx="5867400" cy="7206607"/>
        </p:xfrm>
        <a:graphic>
          <a:graphicData uri="http://schemas.openxmlformats.org/presentationml/2006/ole">
            <p:oleObj spid="_x0000_s104450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PI and PD Controllers for DC Motor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4114800" y="1905000"/>
            <a:ext cx="5029200" cy="4038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PI Controller: adding integral term to proportional controller gets rid of steady state error</a:t>
            </a:r>
            <a:endParaRPr lang="en-US" sz="18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1800" dirty="0" smtClean="0">
                <a:latin typeface="Comic Sans MS" pitchFamily="66" charset="0"/>
              </a:rPr>
              <a:t>Overshoot, rise time, setting time increase (why?)</a:t>
            </a:r>
          </a:p>
          <a:p>
            <a:pPr>
              <a:buNone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PD controller: adding derivative term to proportional controller gets rid of overshoot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 smtClean="0">
                <a:latin typeface="Comic Sans MS" pitchFamily="66" charset="0"/>
              </a:rPr>
              <a:t>Steady state error remains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4452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9289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381000" y="-1066800"/>
          <a:ext cx="6934200" cy="8983579"/>
        </p:xfrm>
        <a:graphic>
          <a:graphicData uri="http://schemas.openxmlformats.org/presentationml/2006/ole">
            <p:oleObj spid="_x0000_s105474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PID Controller for DC Motor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0" y="5257800"/>
            <a:ext cx="9144000" cy="1295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Excellent performance on all metrics: K</a:t>
            </a:r>
            <a:r>
              <a:rPr lang="en-US" sz="2000" baseline="-25000" dirty="0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 =100, K</a:t>
            </a:r>
            <a:r>
              <a:rPr lang="en-US" sz="2000" baseline="-25000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 = 10, K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= 200</a:t>
            </a:r>
          </a:p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Small rise time, settling time, negligible steady state error, no overshoot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5476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9289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Designing PID Controllers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228600" y="1371600"/>
            <a:ext cx="8686800" cy="4495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What are the effects of changing the gain constants K</a:t>
            </a:r>
            <a:r>
              <a:rPr lang="en-US" sz="2000" baseline="-25000" dirty="0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, K</a:t>
            </a:r>
            <a:r>
              <a:rPr lang="en-US" sz="2000" baseline="-25000" dirty="0" smtClean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, K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?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Broad co-relationships well understood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Control toolboxes allow automatic tuning of parameters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PID controllers seem to work well even when the actual system differs significantly from the plant model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Computation of control output depends only on the measured error, and not on the model!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6499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2604113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-304800" y="243716"/>
          <a:ext cx="5105400" cy="6614284"/>
        </p:xfrm>
        <a:graphic>
          <a:graphicData uri="http://schemas.openxmlformats.org/presentationml/2006/ole">
            <p:oleObj spid="_x0000_s107522" name="Acrobat Document" r:id="rId3" imgW="5829199" imgH="7543800" progId="AcroExch.Document.7">
              <p:embed/>
            </p:oleObj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PI Cruise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Content Placeholder 3"/>
          <p:cNvSpPr>
            <a:spLocks noGrp="1"/>
          </p:cNvSpPr>
          <p:nvPr>
            <p:ph idx="1"/>
          </p:nvPr>
        </p:nvSpPr>
        <p:spPr>
          <a:xfrm>
            <a:off x="4114800" y="1905000"/>
            <a:ext cx="5029200" cy="4038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Desired change in velocity 10 m/s</a:t>
            </a:r>
            <a:endParaRPr lang="en-US" sz="1800" dirty="0" smtClean="0">
              <a:latin typeface="Comic Sans MS" pitchFamily="66" charset="0"/>
            </a:endParaRPr>
          </a:p>
          <a:p>
            <a:pPr>
              <a:buNone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PI controller: K</a:t>
            </a:r>
            <a:r>
              <a:rPr lang="en-US" sz="2000" baseline="-25000" dirty="0" smtClean="0">
                <a:latin typeface="Comic Sans MS" pitchFamily="66" charset="0"/>
              </a:rPr>
              <a:t>P</a:t>
            </a:r>
            <a:r>
              <a:rPr lang="en-US" sz="2000" dirty="0" smtClean="0">
                <a:latin typeface="Comic Sans MS" pitchFamily="66" charset="0"/>
              </a:rPr>
              <a:t>=600, K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=40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Settling time = 7s with negligible overshoot and steady-state error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Works in a real car!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107524" name="Acrobat Document" r:id="rId5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="" xmlns:p14="http://schemas.microsoft.com/office/powerpoint/2010/main" val="69289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Executions of Car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87572" y="1752600"/>
            <a:ext cx="8980227" cy="43894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Input signal: Function </a:t>
            </a:r>
            <a:r>
              <a:rPr lang="en-US" sz="2000" b="1" dirty="0" smtClean="0">
                <a:latin typeface="Comic Sans MS" pitchFamily="66" charset="0"/>
              </a:rPr>
              <a:t>F</a:t>
            </a:r>
            <a:r>
              <a:rPr lang="en-US" sz="2000" dirty="0" smtClean="0">
                <a:latin typeface="Comic Sans MS" pitchFamily="66" charset="0"/>
              </a:rPr>
              <a:t>(t) : real</a:t>
            </a:r>
            <a:r>
              <a:rPr lang="en-US" sz="2000" baseline="-25000" dirty="0" smtClean="0">
                <a:latin typeface="Comic Sans MS" pitchFamily="66" charset="0"/>
              </a:rPr>
              <a:t>&gt;=0</a:t>
            </a:r>
            <a:r>
              <a:rPr lang="en-US" sz="2000" dirty="0" smtClean="0">
                <a:latin typeface="Comic Sans MS" pitchFamily="66" charset="0"/>
              </a:rPr>
              <a:t> -&gt; real that gives value of Force as a function of time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Should be continuous or piecewise-continuous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Given an initial state (x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, v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) and input signal </a:t>
            </a:r>
            <a:r>
              <a:rPr lang="en-US" sz="2000" b="1" dirty="0" smtClean="0">
                <a:latin typeface="Comic Sans MS" pitchFamily="66" charset="0"/>
              </a:rPr>
              <a:t>F</a:t>
            </a:r>
            <a:r>
              <a:rPr lang="en-US" sz="2000" dirty="0" smtClean="0">
                <a:latin typeface="Comic Sans MS" pitchFamily="66" charset="0"/>
              </a:rPr>
              <a:t>(t), the execution of the system is defined by state-signals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and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 (from real</a:t>
            </a:r>
            <a:r>
              <a:rPr lang="en-US" sz="2000" baseline="-25000" dirty="0" smtClean="0">
                <a:latin typeface="Comic Sans MS" pitchFamily="66" charset="0"/>
              </a:rPr>
              <a:t>&gt;=0</a:t>
            </a:r>
            <a:r>
              <a:rPr lang="en-US" sz="2000" dirty="0" smtClean="0">
                <a:latin typeface="Comic Sans MS" pitchFamily="66" charset="0"/>
              </a:rPr>
              <a:t> to real) that satisfy the initial-value problem: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(0) = x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;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(0) = v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d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d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(</a:t>
            </a:r>
            <a:r>
              <a:rPr lang="en-US" sz="2000" b="1" dirty="0" smtClean="0">
                <a:latin typeface="Comic Sans MS" pitchFamily="66" charset="0"/>
              </a:rPr>
              <a:t>F</a:t>
            </a:r>
            <a:r>
              <a:rPr lang="en-US" sz="2000" dirty="0" smtClean="0">
                <a:latin typeface="Comic Sans MS" pitchFamily="66" charset="0"/>
              </a:rPr>
              <a:t>(t) – k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(t)) / m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3794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042486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Executions of Car: Example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87572" y="1752600"/>
            <a:ext cx="8980227" cy="438943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Suppose force is always 0, and initial position is 0. Then, we need to solve: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(0) = 0;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(0) = v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d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d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(t)/</a:t>
            </a:r>
            <a:r>
              <a:rPr lang="en-US" sz="2000" dirty="0" err="1" smtClean="0">
                <a:latin typeface="Comic Sans MS" pitchFamily="66" charset="0"/>
              </a:rPr>
              <a:t>dt</a:t>
            </a:r>
            <a:r>
              <a:rPr lang="en-US" sz="2000" dirty="0" smtClean="0">
                <a:latin typeface="Comic Sans MS" pitchFamily="66" charset="0"/>
              </a:rPr>
              <a:t> = – k 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 / m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Velocity decreases exponentially converging to 0</a:t>
            </a:r>
          </a:p>
          <a:p>
            <a:pPr marL="0" indent="0">
              <a:buNone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b="1" dirty="0" smtClean="0">
                <a:latin typeface="Comic Sans MS" pitchFamily="66" charset="0"/>
              </a:rPr>
              <a:t>v</a:t>
            </a:r>
            <a:r>
              <a:rPr lang="en-US" sz="2000" dirty="0" smtClean="0">
                <a:latin typeface="Comic Sans MS" pitchFamily="66" charset="0"/>
              </a:rPr>
              <a:t>(t) </a:t>
            </a:r>
            <a:r>
              <a:rPr lang="en-US" sz="2000" dirty="0">
                <a:latin typeface="Comic Sans MS" pitchFamily="66" charset="0"/>
              </a:rPr>
              <a:t>= v</a:t>
            </a:r>
            <a:r>
              <a:rPr lang="en-US" sz="2000" baseline="-25000" dirty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exp (-</a:t>
            </a:r>
            <a:r>
              <a:rPr lang="en-US" sz="2000" dirty="0" err="1" smtClean="0">
                <a:latin typeface="Comic Sans MS" pitchFamily="66" charset="0"/>
              </a:rPr>
              <a:t>kt</a:t>
            </a:r>
            <a:r>
              <a:rPr lang="en-US" sz="2000" dirty="0" smtClean="0">
                <a:latin typeface="Comic Sans MS" pitchFamily="66" charset="0"/>
              </a:rPr>
              <a:t>/ m)</a:t>
            </a:r>
          </a:p>
          <a:p>
            <a:pPr marL="0" indent="0">
              <a:buNone/>
            </a:pPr>
            <a:endParaRPr lang="en-US" sz="2000" dirty="0">
              <a:latin typeface="Comic Sans MS" pitchFamily="66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 Position converges to mv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/k</a:t>
            </a:r>
          </a:p>
          <a:p>
            <a:pPr marL="0" indent="0">
              <a:buNone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b="1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(t) = (m v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/ k) [ 1 – </a:t>
            </a:r>
            <a:r>
              <a:rPr lang="en-US" sz="2000" dirty="0" err="1" smtClean="0">
                <a:latin typeface="Comic Sans MS" pitchFamily="66" charset="0"/>
              </a:rPr>
              <a:t>exp</a:t>
            </a:r>
            <a:r>
              <a:rPr lang="en-US" sz="2000" dirty="0" smtClean="0">
                <a:latin typeface="Comic Sans MS" pitchFamily="66" charset="0"/>
              </a:rPr>
              <a:t> (-</a:t>
            </a:r>
            <a:r>
              <a:rPr lang="en-US" sz="2000" dirty="0" err="1" smtClean="0">
                <a:latin typeface="Comic Sans MS" pitchFamily="66" charset="0"/>
              </a:rPr>
              <a:t>kt</a:t>
            </a:r>
            <a:r>
              <a:rPr lang="en-US" sz="2000" dirty="0" smtClean="0">
                <a:latin typeface="Comic Sans MS" pitchFamily="66" charset="0"/>
              </a:rPr>
              <a:t>/m) ]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Principles of Cyber-Physical Systems: Dynamical Systems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p:oleObj spid="_x0000_s31746" name="Acrobat Document" r:id="rId4" imgW="4790808" imgH="6162472" progId="AcroExch.Document.7">
                <p:embed/>
              </p:oleObj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xmlns="" val="2480472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9216</TotalTime>
  <Words>6078</Words>
  <Application>Microsoft Office PowerPoint</Application>
  <PresentationFormat>On-screen Show (4:3)</PresentationFormat>
  <Paragraphs>839</Paragraphs>
  <Slides>77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79" baseType="lpstr">
      <vt:lpstr>Office Theme</vt:lpstr>
      <vt:lpstr>Acrobat Document</vt:lpstr>
      <vt:lpstr> Principles of Cyber-Physical Systems  Chapter 6: Dynamical Systems</vt:lpstr>
      <vt:lpstr>Dynamical Systems</vt:lpstr>
      <vt:lpstr>Model-Based Design</vt:lpstr>
      <vt:lpstr>Traditional Feedback Control Loop</vt:lpstr>
      <vt:lpstr>Example: Heat Flow</vt:lpstr>
      <vt:lpstr>Car Model</vt:lpstr>
      <vt:lpstr>Continuous-time Component Car</vt:lpstr>
      <vt:lpstr>Executions of Car</vt:lpstr>
      <vt:lpstr>Executions of Car: Example 1</vt:lpstr>
      <vt:lpstr>Executions of Car: Example 2</vt:lpstr>
      <vt:lpstr>Definition: Continuous-Time Component</vt:lpstr>
      <vt:lpstr>Existence and Uniqueness</vt:lpstr>
      <vt:lpstr>Existence</vt:lpstr>
      <vt:lpstr>Uniqueness</vt:lpstr>
      <vt:lpstr>Lipschitz Continuous Component</vt:lpstr>
      <vt:lpstr>Car on a graded road</vt:lpstr>
      <vt:lpstr>Continuous-time Component Car2</vt:lpstr>
      <vt:lpstr>Simple Pendulum</vt:lpstr>
      <vt:lpstr>Pendulum Model</vt:lpstr>
      <vt:lpstr>Angular Displacement</vt:lpstr>
      <vt:lpstr>Stability of Dynamical Systems</vt:lpstr>
      <vt:lpstr>Equilibria of Dynamical Systems</vt:lpstr>
      <vt:lpstr>Pendulum Equilibria</vt:lpstr>
      <vt:lpstr>Lyapunov Stability</vt:lpstr>
      <vt:lpstr>Lyapunov Stability Conditions</vt:lpstr>
      <vt:lpstr>Lyapunov Stability Conditions</vt:lpstr>
      <vt:lpstr>Pendulum Equilibria</vt:lpstr>
      <vt:lpstr>Input-Output Stability</vt:lpstr>
      <vt:lpstr>Input-Output Stability</vt:lpstr>
      <vt:lpstr>Helicopter Model (Simplified)</vt:lpstr>
      <vt:lpstr>Stability of Helicopter Model</vt:lpstr>
      <vt:lpstr>Control Design Problem</vt:lpstr>
      <vt:lpstr>Linear Component</vt:lpstr>
      <vt:lpstr>Continuous-time Component Car2</vt:lpstr>
      <vt:lpstr>Continuous-time Component Car2</vt:lpstr>
      <vt:lpstr>(A,B,C,D) Representation of Linear Components</vt:lpstr>
      <vt:lpstr>Input-Output Linearity</vt:lpstr>
      <vt:lpstr>Response of Linear Systems</vt:lpstr>
      <vt:lpstr>Response of Linear Systems</vt:lpstr>
      <vt:lpstr>Matrix Exponential</vt:lpstr>
      <vt:lpstr>Eigenvalues and Eigenvectors</vt:lpstr>
      <vt:lpstr>Control Design Problem</vt:lpstr>
      <vt:lpstr>Eigenvalues and Eigenvectors</vt:lpstr>
      <vt:lpstr>Response of Linear Systems</vt:lpstr>
      <vt:lpstr>Similarity Transformation</vt:lpstr>
      <vt:lpstr>Similarity Transformation using Eigenvectors</vt:lpstr>
      <vt:lpstr>Example: Response of Linear Systems</vt:lpstr>
      <vt:lpstr>Back to Equilibria and Stability</vt:lpstr>
      <vt:lpstr>Stability: Single Dimensional System</vt:lpstr>
      <vt:lpstr>Stability: Diagonal State Dynamics</vt:lpstr>
      <vt:lpstr>Similarity Transformations and Stability</vt:lpstr>
      <vt:lpstr>Eigenvalues and Stability</vt:lpstr>
      <vt:lpstr>Continuous-time Component Car</vt:lpstr>
      <vt:lpstr>Lyapunov Stability vs BIBO Stability</vt:lpstr>
      <vt:lpstr>Control Design Problem</vt:lpstr>
      <vt:lpstr>Open Loop Controller</vt:lpstr>
      <vt:lpstr>Feedback Controller</vt:lpstr>
      <vt:lpstr>Feedback Controller for Helicopter Model</vt:lpstr>
      <vt:lpstr>Stabilizing Controller for Helicopter Model</vt:lpstr>
      <vt:lpstr>Feedback Controller for Linear Systems</vt:lpstr>
      <vt:lpstr>Stabilization by Linear State Feedback</vt:lpstr>
      <vt:lpstr>Example: Design of Gain Matrix</vt:lpstr>
      <vt:lpstr>Design of Gain Matrix</vt:lpstr>
      <vt:lpstr>Controllability</vt:lpstr>
      <vt:lpstr>Example: Controllability test</vt:lpstr>
      <vt:lpstr>PID Controllers</vt:lpstr>
      <vt:lpstr>DC Motor</vt:lpstr>
      <vt:lpstr>Proportional Controller for DC Motor</vt:lpstr>
      <vt:lpstr>Step Response of P Controller</vt:lpstr>
      <vt:lpstr>Characteristics of the Step Response</vt:lpstr>
      <vt:lpstr>Improving the Step Response</vt:lpstr>
      <vt:lpstr>PID Controller</vt:lpstr>
      <vt:lpstr>PID Controller</vt:lpstr>
      <vt:lpstr>PI and PD Controllers for DC Motor</vt:lpstr>
      <vt:lpstr>PID Controller for DC Motor</vt:lpstr>
      <vt:lpstr>Designing PID Controllers</vt:lpstr>
      <vt:lpstr>PI Cruise Controller</vt:lpstr>
    </vt:vector>
  </TitlesOfParts>
  <Company>University of Pennsylvania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alur</cp:lastModifiedBy>
  <cp:revision>121</cp:revision>
  <dcterms:created xsi:type="dcterms:W3CDTF">2014-01-14T17:55:37Z</dcterms:created>
  <dcterms:modified xsi:type="dcterms:W3CDTF">2015-05-13T22:08:07Z</dcterms:modified>
</cp:coreProperties>
</file>

<file path=docProps/thumbnail.jpeg>
</file>